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9" r:id="rId4"/>
    <p:sldId id="270" r:id="rId5"/>
    <p:sldId id="271" r:id="rId6"/>
    <p:sldId id="272" r:id="rId7"/>
    <p:sldId id="273" r:id="rId8"/>
    <p:sldId id="262" r:id="rId9"/>
    <p:sldId id="268" r:id="rId10"/>
    <p:sldId id="261" r:id="rId11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-6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8" Type="http://schemas.openxmlformats.org/officeDocument/2006/relationships/slide" Target="slides/slide7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17" Type="http://schemas.openxmlformats.org/officeDocument/2006/relationships/customXml" Target="../customXml/item1.xml"/><Relationship Id="rId16" Type="http://schemas.openxmlformats.org/officeDocument/2006/relationships/tableStyles" Target="tableStyles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7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21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39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3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75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65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4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38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62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C785-44BF-4AF0-BE92-E22296405263}" type="datetimeFigureOut">
              <a:rPr lang="fr-FR" smtClean="0"/>
              <a:t>06/05/21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0D4-5F6D-4C39-95B4-B88624F777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75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mailto:salim.rouguiai@ampmetropole.fr" TargetMode="External"/><Relationship Id="rId12" Type="http://schemas.openxmlformats.org/officeDocument/2006/relationships/hyperlink" Target="mailto:ariane.castro@ampmetropole.fr" TargetMode="External"/><Relationship Id="rId13" Type="http://schemas.openxmlformats.org/officeDocument/2006/relationships/hyperlink" Target="mailto:Emilie.demenech@ampmetropole.fr" TargetMode="External"/><Relationship Id="rId14" Type="http://schemas.openxmlformats.org/officeDocument/2006/relationships/hyperlink" Target="mailto:virginie.calisti@departement13.fr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.jpg"/><Relationship Id="rId5" Type="http://schemas.openxmlformats.org/officeDocument/2006/relationships/hyperlink" Target="http://www.provencemploi.fr/" TargetMode="External"/><Relationship Id="rId6" Type="http://schemas.openxmlformats.org/officeDocument/2006/relationships/hyperlink" Target="mailto:club.entreprises.provence@departement13.fr" TargetMode="External"/><Relationship Id="rId7" Type="http://schemas.openxmlformats.org/officeDocument/2006/relationships/hyperlink" Target="mailto:emploisenprovence@departement13.fr" TargetMode="External"/><Relationship Id="rId8" Type="http://schemas.openxmlformats.org/officeDocument/2006/relationships/hyperlink" Target="mailto:manon.lambert@ampmetropole.fr" TargetMode="External"/><Relationship Id="rId9" Type="http://schemas.openxmlformats.org/officeDocument/2006/relationships/hyperlink" Target="mailto:sophie.calvino@ampmetropole.fr" TargetMode="External"/><Relationship Id="rId10" Type="http://schemas.openxmlformats.org/officeDocument/2006/relationships/hyperlink" Target="mailto:marie-ange.recco@ampmetropol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urore.pasquier@team-henri--fabre.com" TargetMode="External"/><Relationship Id="rId3" Type="http://schemas.openxmlformats.org/officeDocument/2006/relationships/hyperlink" Target="mailto:nicolas.mat@piict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8918" y="470356"/>
            <a:ext cx="10961729" cy="267141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4400" dirty="0">
                <a:solidFill>
                  <a:srgbClr val="000000"/>
                </a:solidFill>
                <a:latin typeface="Open Sans Extra Bold Bold"/>
                <a:ea typeface="+mn-ea"/>
                <a:cs typeface="+mn-cs"/>
              </a:rPr>
              <a:t>Les </a:t>
            </a:r>
            <a:r>
              <a:rPr lang="fr-FR" sz="4400" dirty="0" smtClean="0">
                <a:solidFill>
                  <a:srgbClr val="000000"/>
                </a:solidFill>
                <a:latin typeface="Open Sans Extra Bold Bold"/>
                <a:ea typeface="+mn-ea"/>
                <a:cs typeface="+mn-cs"/>
              </a:rPr>
              <a:t/>
            </a:r>
            <a:br>
              <a:rPr lang="fr-FR" sz="4400" dirty="0" smtClean="0">
                <a:solidFill>
                  <a:srgbClr val="000000"/>
                </a:solidFill>
                <a:latin typeface="Open Sans Extra Bold Bold"/>
                <a:ea typeface="+mn-ea"/>
                <a:cs typeface="+mn-cs"/>
              </a:rPr>
            </a:br>
            <a:r>
              <a:rPr lang="fr-FR" sz="4400" dirty="0" smtClean="0">
                <a:solidFill>
                  <a:srgbClr val="000000"/>
                </a:solidFill>
                <a:latin typeface="Open Sans Extra Bold Bold"/>
                <a:ea typeface="+mn-ea"/>
                <a:cs typeface="+mn-cs"/>
              </a:rPr>
              <a:t>«</a:t>
            </a:r>
            <a:r>
              <a:rPr lang="fr-FR" sz="4400" dirty="0">
                <a:solidFill>
                  <a:srgbClr val="000000"/>
                </a:solidFill>
                <a:latin typeface="Open Sans Extra Bold Bold"/>
                <a:ea typeface="+mn-ea"/>
                <a:cs typeface="+mn-cs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Open Sans Extra Bold Bold"/>
                <a:ea typeface="+mn-ea"/>
                <a:cs typeface="+mn-cs"/>
              </a:rPr>
              <a:t>Rendez</a:t>
            </a:r>
            <a:r>
              <a:rPr lang="fr-FR" sz="4400" b="1" i="1" dirty="0" smtClean="0">
                <a:solidFill>
                  <a:srgbClr val="000000"/>
                </a:solidFill>
              </a:rPr>
              <a:t>-</a:t>
            </a:r>
            <a:r>
              <a:rPr lang="fr-FR" sz="4400" i="1" dirty="0">
                <a:solidFill>
                  <a:srgbClr val="000000"/>
                </a:solidFill>
                <a:latin typeface="Open Sans Extra Bold Bold"/>
                <a:ea typeface="+mn-ea"/>
                <a:cs typeface="+mn-cs"/>
              </a:rPr>
              <a:t>vous </a:t>
            </a:r>
            <a:r>
              <a:rPr lang="fr-FR" sz="4400" i="1" dirty="0" smtClean="0">
                <a:solidFill>
                  <a:srgbClr val="000000"/>
                </a:solidFill>
                <a:latin typeface="Open Sans Extra Bold Bold"/>
                <a:ea typeface="+mn-ea"/>
                <a:cs typeface="+mn-cs"/>
              </a:rPr>
              <a:t>du </a:t>
            </a:r>
            <a:r>
              <a:rPr lang="fr-FR" sz="4400" i="1" dirty="0">
                <a:solidFill>
                  <a:srgbClr val="000000"/>
                </a:solidFill>
                <a:latin typeface="Open Sans Extra Bold Bold"/>
                <a:ea typeface="+mn-ea"/>
                <a:cs typeface="+mn-cs"/>
              </a:rPr>
              <a:t>Développement</a:t>
            </a:r>
            <a:r>
              <a:rPr lang="fr-FR" sz="4400" dirty="0">
                <a:latin typeface="Open Sans Extra Bold Bold"/>
                <a:ea typeface="+mn-ea"/>
                <a:cs typeface="+mn-cs"/>
              </a:rPr>
              <a:t> »  </a:t>
            </a:r>
            <a:r>
              <a:rPr lang="fr-FR" sz="4400" dirty="0" smtClean="0">
                <a:latin typeface="Open Sans Extra Bold Bold"/>
                <a:ea typeface="+mn-ea"/>
                <a:cs typeface="+mn-cs"/>
              </a:rPr>
              <a:t>2021 </a:t>
            </a:r>
            <a:endParaRPr lang="fr-FR" sz="4400" dirty="0">
              <a:latin typeface="Open Sans Extra Bold Bold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0999" y="3465520"/>
            <a:ext cx="9144000" cy="1655762"/>
          </a:xfrm>
        </p:spPr>
        <p:txBody>
          <a:bodyPr>
            <a:normAutofit fontScale="55000" lnSpcReduction="20000"/>
          </a:bodyPr>
          <a:lstStyle/>
          <a:p>
            <a:pPr marL="685800" indent="-685800">
              <a:buFont typeface="Wingdings" charset="0"/>
              <a:buChar char="à"/>
            </a:pPr>
            <a:r>
              <a:rPr lang="fr-FR" sz="4800" b="1" u="sng" dirty="0" smtClean="0">
                <a:solidFill>
                  <a:srgbClr val="0000FF"/>
                </a:solidFill>
              </a:rPr>
              <a:t>Pays </a:t>
            </a:r>
            <a:r>
              <a:rPr lang="fr-FR" sz="4800" b="1" u="sng" dirty="0" err="1" smtClean="0">
                <a:solidFill>
                  <a:srgbClr val="0000FF"/>
                </a:solidFill>
              </a:rPr>
              <a:t>Salonais</a:t>
            </a:r>
            <a:r>
              <a:rPr lang="fr-FR" sz="4800" b="1" u="sng" dirty="0" smtClean="0">
                <a:solidFill>
                  <a:srgbClr val="0000FF"/>
                </a:solidFill>
              </a:rPr>
              <a:t>/Nord Etang de Berre</a:t>
            </a:r>
          </a:p>
          <a:p>
            <a:pPr marL="685800" indent="-685800">
              <a:buFont typeface="Wingdings" charset="0"/>
              <a:buChar char="à"/>
            </a:pPr>
            <a:r>
              <a:rPr lang="fr-FR" sz="4800" b="1" u="sng" dirty="0" smtClean="0">
                <a:solidFill>
                  <a:srgbClr val="0000FF"/>
                </a:solidFill>
              </a:rPr>
              <a:t>Zone Industrialo-portuaire / Sud Etang de Berre </a:t>
            </a:r>
            <a:endParaRPr lang="fr-FR" sz="4400" b="1" u="sng" dirty="0" smtClean="0">
              <a:solidFill>
                <a:srgbClr val="0000FF"/>
              </a:solidFill>
            </a:endParaRPr>
          </a:p>
          <a:p>
            <a:endParaRPr lang="fr-FR" dirty="0" smtClean="0"/>
          </a:p>
          <a:p>
            <a:r>
              <a:rPr lang="fr-FR" sz="6700" b="1" dirty="0" smtClean="0">
                <a:solidFill>
                  <a:srgbClr val="0000FF"/>
                </a:solidFill>
              </a:rPr>
              <a:t>6 mai 2021</a:t>
            </a:r>
            <a:endParaRPr lang="fr-FR" sz="6700" b="1" dirty="0">
              <a:solidFill>
                <a:srgbClr val="0000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9" y="200993"/>
            <a:ext cx="5057267" cy="11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9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63" y="136438"/>
            <a:ext cx="1996236" cy="1996236"/>
          </a:xfrm>
          <a:prstGeom prst="rect">
            <a:avLst/>
          </a:prstGeom>
        </p:spPr>
      </p:pic>
      <p:pic>
        <p:nvPicPr>
          <p:cNvPr id="1026" name="Imag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4" y="457201"/>
            <a:ext cx="202220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137350" y="2467918"/>
            <a:ext cx="40470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ctr">
              <a:spcAft>
                <a:spcPts val="0"/>
              </a:spcAft>
            </a:pPr>
            <a:r>
              <a:rPr lang="fr-FR" dirty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FR" sz="2400" b="1" dirty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400" b="1" dirty="0" smtClean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Région Sud, </a:t>
            </a:r>
          </a:p>
          <a:p>
            <a:pPr marL="899160" algn="ctr">
              <a:spcAft>
                <a:spcPts val="0"/>
              </a:spcAft>
            </a:pPr>
            <a:r>
              <a:rPr lang="fr-FR" sz="2400" b="1" dirty="0" smtClean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premier </a:t>
            </a:r>
            <a:r>
              <a:rPr lang="fr-FR" sz="2400" b="1" dirty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partenaire des entreprises »</a:t>
            </a:r>
            <a:endParaRPr lang="fr-FR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9160" algn="ctr">
              <a:spcAft>
                <a:spcPts val="0"/>
              </a:spcAft>
            </a:pPr>
            <a:r>
              <a:rPr lang="fr-FR" sz="2400" b="1" dirty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9160" algn="ctr">
              <a:spcAft>
                <a:spcPts val="0"/>
              </a:spcAft>
            </a:pPr>
            <a:r>
              <a:rPr lang="fr-FR" sz="2000" b="1" dirty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b="1" dirty="0" smtClean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fr-FR" sz="2000" b="1" dirty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portail  : </a:t>
            </a:r>
            <a:r>
              <a:rPr lang="fr-FR" sz="1600" b="1" i="1" dirty="0" err="1" smtClean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entreprises.maregionsud.fr</a:t>
            </a:r>
            <a:endParaRPr lang="fr-FR" sz="20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9160" algn="ctr">
              <a:spcAft>
                <a:spcPts val="0"/>
              </a:spcAft>
            </a:pPr>
            <a:r>
              <a:rPr lang="fr-FR" sz="2000" b="1" dirty="0" smtClean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Guichet </a:t>
            </a:r>
            <a:r>
              <a:rPr lang="fr-FR" sz="2000" b="1" dirty="0">
                <a:solidFill>
                  <a:srgbClr val="000066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</a:t>
            </a:r>
            <a:endParaRPr lang="fr-FR" b="1" dirty="0">
              <a:solidFill>
                <a:srgbClr val="0000FF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ctr">
              <a:spcAft>
                <a:spcPts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0 805 805 145</a:t>
            </a:r>
            <a:endParaRPr lang="fr-FR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67" y="620182"/>
            <a:ext cx="4523589" cy="10253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65532" y="2474685"/>
            <a:ext cx="4230929" cy="34652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- </a:t>
            </a:r>
            <a:r>
              <a:rPr lang="fr-FR" sz="2000" b="1" dirty="0" smtClean="0"/>
              <a:t>Manon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2755539" y="2474685"/>
            <a:ext cx="4593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u="sng" dirty="0" smtClean="0">
                <a:solidFill>
                  <a:schemeClr val="accent2"/>
                </a:solidFill>
                <a:hlinkClick r:id="rId5"/>
              </a:rPr>
              <a:t>www.provencemploi.fr</a:t>
            </a:r>
            <a:endParaRPr lang="fr-FR" b="1" u="sng" dirty="0">
              <a:solidFill>
                <a:schemeClr val="accent2"/>
              </a:solidFill>
            </a:endParaRPr>
          </a:p>
          <a:p>
            <a:pPr algn="just"/>
            <a:r>
              <a:rPr lang="fr-FR" b="1" u="sng" dirty="0" smtClean="0">
                <a:solidFill>
                  <a:srgbClr val="0000FF"/>
                </a:solidFill>
                <a:hlinkClick r:id="rId6"/>
              </a:rPr>
              <a:t>club.entreprises.provence@departement13.fr</a:t>
            </a:r>
            <a:endParaRPr lang="fr-FR" b="1" u="sng" dirty="0" smtClean="0">
              <a:solidFill>
                <a:srgbClr val="0000FF"/>
              </a:solidFill>
            </a:endParaRPr>
          </a:p>
          <a:p>
            <a:pPr algn="just"/>
            <a:r>
              <a:rPr lang="fr-FR" b="1" u="sng" dirty="0" smtClean="0">
                <a:solidFill>
                  <a:srgbClr val="0000FF"/>
                </a:solidFill>
                <a:hlinkClick r:id="rId7"/>
              </a:rPr>
              <a:t>emploisenprovence@departement13.fr</a:t>
            </a:r>
            <a:endParaRPr lang="fr-FR" b="1" dirty="0" smtClean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8960" y="1850672"/>
            <a:ext cx="5335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Des dispositifs d’aide au recrutement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2322" y="1730271"/>
            <a:ext cx="3891917" cy="5777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Des Développeurs territoriaux au service des Entreprises  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3891" y="2355526"/>
            <a:ext cx="3549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 smtClean="0"/>
              <a:t>CT1  Marseille Provence</a:t>
            </a:r>
          </a:p>
          <a:p>
            <a:r>
              <a:rPr lang="fr-FR" sz="1600" b="1" dirty="0" smtClean="0"/>
              <a:t>Manon </a:t>
            </a:r>
            <a:r>
              <a:rPr lang="fr-FR" sz="1600" b="1" dirty="0"/>
              <a:t>LAMBERT </a:t>
            </a:r>
            <a:r>
              <a:rPr lang="fr-FR" sz="1600" b="1" dirty="0" smtClean="0"/>
              <a:t> </a:t>
            </a:r>
            <a:r>
              <a:rPr lang="fr-FR" sz="1600" dirty="0" smtClean="0"/>
              <a:t>- 06 13 70 88 60 </a:t>
            </a:r>
            <a:r>
              <a:rPr lang="fr-FR" sz="1600" dirty="0" smtClean="0">
                <a:hlinkClick r:id="rId8"/>
              </a:rPr>
              <a:t>manon.lambert@ampmetropole.fr</a:t>
            </a:r>
            <a:endParaRPr lang="fr-FR" sz="1600" dirty="0" smtClean="0"/>
          </a:p>
          <a:p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7676958" y="3970261"/>
            <a:ext cx="4605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u="sng" dirty="0" smtClean="0"/>
              <a:t>CT 5 Istres Ouest Provence</a:t>
            </a:r>
          </a:p>
          <a:p>
            <a:pPr lvl="0"/>
            <a:r>
              <a:rPr lang="fr-FR" sz="1600" b="1" dirty="0" smtClean="0"/>
              <a:t>Sophie CALVINO/Marie-Ange RECCO</a:t>
            </a:r>
          </a:p>
          <a:p>
            <a:pPr lvl="0"/>
            <a:r>
              <a:rPr lang="fr-FR" sz="1600" dirty="0" smtClean="0"/>
              <a:t>04 42 11 28 82</a:t>
            </a:r>
          </a:p>
          <a:p>
            <a:pPr lvl="0"/>
            <a:r>
              <a:rPr lang="fr-FR" sz="1600" dirty="0" smtClean="0">
                <a:hlinkClick r:id="rId9"/>
              </a:rPr>
              <a:t>sophie.calvino@ampmetropole.fr</a:t>
            </a:r>
            <a:r>
              <a:rPr lang="fr-FR" sz="1600" dirty="0" smtClean="0"/>
              <a:t> ; </a:t>
            </a:r>
            <a:r>
              <a:rPr lang="fr-FR" sz="1600" dirty="0" smtClean="0">
                <a:hlinkClick r:id="rId10"/>
              </a:rPr>
              <a:t>marie-ange.recco@ampmetropole.fr</a:t>
            </a:r>
            <a:endParaRPr lang="fr-FR" sz="1600" dirty="0" smtClean="0"/>
          </a:p>
          <a:p>
            <a:pPr lvl="0"/>
            <a:endParaRPr lang="fr-FR" sz="1600" dirty="0" smtClean="0"/>
          </a:p>
          <a:p>
            <a:pPr lvl="0"/>
            <a:r>
              <a:rPr lang="fr-FR" sz="16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76958" y="5236543"/>
            <a:ext cx="43518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u="sng" dirty="0" smtClean="0"/>
              <a:t>CT6 Pays de Martigues </a:t>
            </a:r>
          </a:p>
          <a:p>
            <a:pPr lvl="0"/>
            <a:r>
              <a:rPr lang="fr-FR" sz="1600" b="1" dirty="0" smtClean="0"/>
              <a:t>Salim ROUGUIAI-</a:t>
            </a:r>
            <a:r>
              <a:rPr lang="fr-FR" sz="1600" dirty="0" smtClean="0"/>
              <a:t>06 76 47 17 68 – </a:t>
            </a:r>
            <a:r>
              <a:rPr lang="fr-FR" sz="1600" dirty="0" smtClean="0">
                <a:hlinkClick r:id="rId11"/>
              </a:rPr>
              <a:t>salim.rouguiai@ampmetropole.fr</a:t>
            </a:r>
            <a:endParaRPr lang="fr-FR" sz="1600" dirty="0" smtClean="0"/>
          </a:p>
          <a:p>
            <a:pPr lvl="0"/>
            <a:r>
              <a:rPr lang="fr-FR" sz="1600" b="1" dirty="0" smtClean="0"/>
              <a:t>Ariane CASTRO-</a:t>
            </a:r>
            <a:r>
              <a:rPr lang="fr-FR" sz="1600" dirty="0" smtClean="0"/>
              <a:t>04 42 06 93 52 </a:t>
            </a:r>
            <a:r>
              <a:rPr lang="fr-FR" sz="1600" dirty="0" smtClean="0">
                <a:hlinkClick r:id="rId12"/>
              </a:rPr>
              <a:t>ariane.castro@ampmetropole.fr</a:t>
            </a:r>
            <a:endParaRPr lang="fr-FR" sz="1600" dirty="0" smtClean="0"/>
          </a:p>
          <a:p>
            <a:pPr lvl="0"/>
            <a:endParaRPr lang="fr-FR" sz="1600" dirty="0" smtClean="0"/>
          </a:p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668491" y="3122728"/>
            <a:ext cx="4351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u="sng" dirty="0" smtClean="0"/>
              <a:t>CT3  Pays Salonais</a:t>
            </a:r>
          </a:p>
          <a:p>
            <a:pPr lvl="0"/>
            <a:r>
              <a:rPr lang="fr-FR" sz="1600" b="1" dirty="0" smtClean="0"/>
              <a:t>Emilie DE MENECH </a:t>
            </a:r>
            <a:r>
              <a:rPr lang="fr-FR" sz="1600" dirty="0" smtClean="0"/>
              <a:t>- 04 90 44 70 08</a:t>
            </a:r>
          </a:p>
          <a:p>
            <a:pPr lvl="0"/>
            <a:r>
              <a:rPr lang="fr-FR" sz="1600" dirty="0" smtClean="0">
                <a:hlinkClick r:id="rId13"/>
              </a:rPr>
              <a:t>Emilie.demenech@ampmetropole.fr</a:t>
            </a:r>
            <a:endParaRPr lang="fr-FR" sz="1600" dirty="0" smtClean="0"/>
          </a:p>
          <a:p>
            <a:pPr lvl="0"/>
            <a:endParaRPr lang="fr-FR" sz="16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870200" y="3802593"/>
            <a:ext cx="4351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/>
              <a:t>Virginie CALISTI</a:t>
            </a:r>
          </a:p>
          <a:p>
            <a:pPr lvl="0"/>
            <a:r>
              <a:rPr lang="fr-FR" b="1" dirty="0" smtClean="0"/>
              <a:t>04 13 31 98 58 </a:t>
            </a:r>
          </a:p>
          <a:p>
            <a:pPr lvl="0"/>
            <a:r>
              <a:rPr lang="fr-FR" b="1" dirty="0" smtClean="0">
                <a:hlinkClick r:id="rId14"/>
              </a:rPr>
              <a:t>virginie.calisti@departement13.fr</a:t>
            </a:r>
            <a:endParaRPr lang="fr-FR" b="1" dirty="0" smtClean="0"/>
          </a:p>
          <a:p>
            <a:pPr lvl="0"/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45186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1" y="542840"/>
            <a:ext cx="10972800" cy="6081480"/>
          </a:xfrm>
        </p:spPr>
        <p:txBody>
          <a:bodyPr anchor="t" anchorCtr="0">
            <a:noAutofit/>
          </a:bodyPr>
          <a:lstStyle/>
          <a:p>
            <a:pPr lvl="0"/>
            <a:r>
              <a:rPr lang="fr-FR" sz="2400" b="1" dirty="0" smtClean="0"/>
              <a:t>                            	         </a:t>
            </a:r>
            <a:br>
              <a:rPr lang="fr-FR" sz="2400" b="1" dirty="0" smtClean="0"/>
            </a:br>
            <a:r>
              <a:rPr lang="fr-FR" sz="2400" b="1" dirty="0" smtClean="0"/>
              <a:t>				 Des élus à votre écoute...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>
                <a:solidFill>
                  <a:srgbClr val="0000FF"/>
                </a:solidFill>
              </a:rPr>
              <a:t>Mme Isabelle CAMPAGNOLA-SAVON 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 smtClean="0"/>
              <a:t>Conseillère Régionale </a:t>
            </a:r>
            <a:r>
              <a:rPr lang="mr-IN" sz="2000" b="1" dirty="0" smtClean="0"/>
              <a:t>–</a:t>
            </a:r>
            <a:r>
              <a:rPr lang="fr-FR" sz="2000" b="1" dirty="0" smtClean="0"/>
              <a:t> Région Sud </a:t>
            </a:r>
            <a:r>
              <a:rPr lang="mr-IN" sz="2000" b="1" dirty="0" smtClean="0"/>
              <a:t>–</a:t>
            </a:r>
            <a:r>
              <a:rPr lang="fr-FR" sz="2000" b="1" dirty="0" smtClean="0"/>
              <a:t> Déléguée à l’Economie </a:t>
            </a:r>
            <a:r>
              <a:rPr lang="fr-FR" sz="2000" dirty="0" smtClean="0">
                <a:solidFill>
                  <a:srgbClr val="0000FF"/>
                </a:solidFill>
              </a:rPr>
              <a:t/>
            </a:r>
            <a:br>
              <a:rPr lang="fr-FR" sz="2000" dirty="0" smtClean="0">
                <a:solidFill>
                  <a:srgbClr val="0000FF"/>
                </a:solidFill>
              </a:rPr>
            </a:br>
            <a:r>
              <a:rPr lang="fr-FR" sz="2000" dirty="0" smtClean="0">
                <a:solidFill>
                  <a:srgbClr val="0000FF"/>
                </a:solidFill>
              </a:rPr>
              <a:t/>
            </a:r>
            <a:br>
              <a:rPr lang="fr-FR" sz="2000" dirty="0" smtClean="0">
                <a:solidFill>
                  <a:srgbClr val="0000FF"/>
                </a:solidFill>
              </a:rPr>
            </a:br>
            <a:r>
              <a:rPr lang="fr-FR" sz="2000" b="1" dirty="0" smtClean="0">
                <a:solidFill>
                  <a:srgbClr val="0000FF"/>
                </a:solidFill>
              </a:rPr>
              <a:t>Mr Gérard GAZAY</a:t>
            </a:r>
            <a:br>
              <a:rPr lang="fr-FR" sz="2000" b="1" dirty="0" smtClean="0">
                <a:solidFill>
                  <a:srgbClr val="0000FF"/>
                </a:solidFill>
              </a:rPr>
            </a:br>
            <a:r>
              <a:rPr lang="fr-FR" sz="2000" b="1" dirty="0" smtClean="0"/>
              <a:t>Maire d’ Aubagne  </a:t>
            </a:r>
            <a:br>
              <a:rPr lang="fr-FR" sz="2000" b="1" dirty="0" smtClean="0"/>
            </a:br>
            <a:r>
              <a:rPr lang="fr-FR" sz="2000" b="1" dirty="0" smtClean="0"/>
              <a:t>Vice</a:t>
            </a:r>
            <a:r>
              <a:rPr lang="fr-FR" sz="2000" b="1" dirty="0"/>
              <a:t>-président du Département des BDR déléguée au Développement Economique et de l’Emploi </a:t>
            </a:r>
            <a:br>
              <a:rPr lang="fr-FR" sz="2000" b="1" dirty="0"/>
            </a:br>
            <a:r>
              <a:rPr lang="fr-FR" sz="2000" b="1" dirty="0"/>
              <a:t>Vice-président d’Aix Marseille Métropole, en charge du développement économie eu Plan de Relance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pour </a:t>
            </a:r>
            <a:r>
              <a:rPr lang="fr-FR" sz="2000" b="1" dirty="0"/>
              <a:t>les Entreprises, de l‘Artisanat et du Commerce. </a:t>
            </a:r>
            <a:br>
              <a:rPr lang="fr-FR" sz="2000" b="1" dirty="0"/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1800" b="1" dirty="0" smtClean="0">
                <a:solidFill>
                  <a:srgbClr val="0000FF"/>
                </a:solidFill>
              </a:rPr>
              <a:t>Mr </a:t>
            </a:r>
            <a:r>
              <a:rPr lang="fr-FR" sz="1800" b="1" dirty="0">
                <a:solidFill>
                  <a:srgbClr val="0000FF"/>
                </a:solidFill>
              </a:rPr>
              <a:t>Yannick </a:t>
            </a:r>
            <a:r>
              <a:rPr lang="fr-FR" sz="1800" b="1" dirty="0" smtClean="0">
                <a:solidFill>
                  <a:srgbClr val="0000FF"/>
                </a:solidFill>
              </a:rPr>
              <a:t>GUERIN</a:t>
            </a:r>
            <a:r>
              <a:rPr lang="fr-FR" sz="1800" dirty="0">
                <a:solidFill>
                  <a:srgbClr val="0000FF"/>
                </a:solidFill>
              </a:rPr>
              <a:t>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Maire de Velaux / Conseiller Métropolitain, </a:t>
            </a:r>
            <a:r>
              <a:rPr lang="fr-FR" sz="1800" b="1" dirty="0" smtClean="0"/>
              <a:t>Vice-président </a:t>
            </a:r>
            <a:r>
              <a:rPr lang="fr-FR" sz="1800" b="1" dirty="0"/>
              <a:t>au développement économique </a:t>
            </a:r>
            <a:r>
              <a:rPr lang="fr-FR" sz="1800" b="1" dirty="0" smtClean="0"/>
              <a:t>, Pays </a:t>
            </a:r>
            <a:r>
              <a:rPr lang="fr-FR" sz="1800" b="1" dirty="0" err="1"/>
              <a:t>Salonais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 smtClean="0">
                <a:solidFill>
                  <a:srgbClr val="0000FF"/>
                </a:solidFill>
              </a:rPr>
              <a:t>Mr Florian SALAZAR-MARTIN</a:t>
            </a:r>
            <a:r>
              <a:rPr lang="fr-FR" sz="1800" b="1" dirty="0">
                <a:solidFill>
                  <a:srgbClr val="0000FF"/>
                </a:solidFill>
              </a:rPr>
              <a:t> </a:t>
            </a:r>
            <a:r>
              <a:rPr lang="fr-FR" sz="1800" dirty="0"/>
              <a:t> </a:t>
            </a:r>
            <a:br>
              <a:rPr lang="fr-FR" sz="1800" dirty="0"/>
            </a:br>
            <a:r>
              <a:rPr lang="fr-FR" sz="1800" dirty="0"/>
              <a:t>Adjoint au Maire de </a:t>
            </a:r>
            <a:r>
              <a:rPr lang="fr-FR" sz="1800" dirty="0" smtClean="0"/>
              <a:t>Martigues / Conseiller </a:t>
            </a:r>
            <a:r>
              <a:rPr lang="fr-FR" sz="1800" dirty="0"/>
              <a:t>Métropolitain en charge du Développement Economique, Pays de Martigues</a:t>
            </a:r>
            <a:br>
              <a:rPr lang="fr-FR" sz="1800" dirty="0"/>
            </a:br>
            <a:r>
              <a:rPr lang="fr-FR" sz="1800" dirty="0" smtClean="0">
                <a:solidFill>
                  <a:srgbClr val="0000FF"/>
                </a:solidFill>
              </a:rPr>
              <a:t>M</a:t>
            </a:r>
            <a:r>
              <a:rPr lang="fr-FR" sz="1800" b="1" dirty="0" smtClean="0">
                <a:solidFill>
                  <a:srgbClr val="0000FF"/>
                </a:solidFill>
              </a:rPr>
              <a:t>r Patrick GRIMALDI</a:t>
            </a:r>
            <a:r>
              <a:rPr lang="fr-FR" sz="1800" dirty="0">
                <a:solidFill>
                  <a:srgbClr val="0000FF"/>
                </a:solidFill>
              </a:rPr>
              <a:t> </a:t>
            </a:r>
            <a:br>
              <a:rPr lang="fr-FR" sz="1800" dirty="0">
                <a:solidFill>
                  <a:srgbClr val="0000FF"/>
                </a:solidFill>
              </a:rPr>
            </a:br>
            <a:r>
              <a:rPr lang="fr-FR" sz="1800" dirty="0" smtClean="0"/>
              <a:t>Conseiller </a:t>
            </a:r>
            <a:r>
              <a:rPr lang="fr-FR" sz="1800" dirty="0"/>
              <a:t>Métropolitain , Délégué au Développement économique , Istres Ouest-</a:t>
            </a:r>
            <a:r>
              <a:rPr lang="fr-FR" sz="1800" dirty="0" smtClean="0"/>
              <a:t>Provence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>
                <a:solidFill>
                  <a:srgbClr val="0000FF"/>
                </a:solidFill>
              </a:rPr>
              <a:t>Mr Gaby CHARROUX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Président du Conseil de Territoire du Pays de Martigues</a:t>
            </a: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4" y="182203"/>
            <a:ext cx="3006157" cy="681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533" y="1"/>
            <a:ext cx="5486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solidFill>
                  <a:schemeClr val="tx1"/>
                </a:solidFill>
              </a:rPr>
              <a:t>Les Rdv du Développement 2021 </a:t>
            </a:r>
          </a:p>
          <a:p>
            <a:r>
              <a:rPr lang="fr-FR" sz="1600" b="1" dirty="0" smtClean="0">
                <a:solidFill>
                  <a:srgbClr val="0000FF"/>
                </a:solidFill>
              </a:rPr>
              <a:t>	</a:t>
            </a:r>
            <a:r>
              <a:rPr lang="fr-FR" sz="1600" b="1" u="sng" dirty="0" smtClean="0">
                <a:solidFill>
                  <a:srgbClr val="0000FF"/>
                </a:solidFill>
              </a:rPr>
              <a:t>Pays </a:t>
            </a:r>
            <a:r>
              <a:rPr lang="fr-FR" sz="1600" b="1" u="sng" dirty="0" err="1">
                <a:solidFill>
                  <a:srgbClr val="0000FF"/>
                </a:solidFill>
              </a:rPr>
              <a:t>Salonais</a:t>
            </a:r>
            <a:r>
              <a:rPr lang="fr-FR" sz="1600" b="1" u="sng" dirty="0">
                <a:solidFill>
                  <a:srgbClr val="0000FF"/>
                </a:solidFill>
              </a:rPr>
              <a:t>/Nord Etang de Berre</a:t>
            </a:r>
          </a:p>
          <a:p>
            <a:r>
              <a:rPr lang="fr-FR" sz="1600" b="1" dirty="0" smtClean="0">
                <a:solidFill>
                  <a:srgbClr val="0000FF"/>
                </a:solidFill>
              </a:rPr>
              <a:t>	</a:t>
            </a:r>
            <a:r>
              <a:rPr lang="fr-FR" sz="1600" b="1" u="sng" dirty="0" smtClean="0">
                <a:solidFill>
                  <a:srgbClr val="0000FF"/>
                </a:solidFill>
              </a:rPr>
              <a:t>Zone Industrialo</a:t>
            </a:r>
            <a:r>
              <a:rPr lang="fr-FR" sz="1600" b="1" u="sng" dirty="0">
                <a:solidFill>
                  <a:srgbClr val="0000FF"/>
                </a:solidFill>
              </a:rPr>
              <a:t>-portuaire / Sud Etang de Berre </a:t>
            </a:r>
            <a:endParaRPr lang="fr-FR" sz="1400" b="1" u="sng" dirty="0">
              <a:solidFill>
                <a:srgbClr val="0000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95" y="0"/>
            <a:ext cx="1019505" cy="10195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932" y="143932"/>
            <a:ext cx="1219621" cy="7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3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63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3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2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4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267" y="776520"/>
            <a:ext cx="12766826" cy="6081480"/>
          </a:xfrm>
        </p:spPr>
        <p:txBody>
          <a:bodyPr>
            <a:noAutofit/>
          </a:bodyPr>
          <a:lstStyle/>
          <a:p>
            <a:pPr lvl="0"/>
            <a:r>
              <a:rPr lang="fr-FR" sz="2400" b="1" dirty="0" smtClean="0"/>
              <a:t>                             Les représentants  des Institutions à votre écoute...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1600" b="1" dirty="0" smtClean="0">
                <a:solidFill>
                  <a:srgbClr val="0000FF"/>
                </a:solidFill>
              </a:rPr>
              <a:t>Département des BDR </a:t>
            </a:r>
            <a:r>
              <a:rPr lang="fr-FR" sz="1600" dirty="0" smtClean="0">
                <a:solidFill>
                  <a:srgbClr val="0000FF"/>
                </a:solidFill>
              </a:rPr>
              <a:t/>
            </a:r>
            <a:br>
              <a:rPr lang="fr-FR" sz="1600" dirty="0" smtClean="0">
                <a:solidFill>
                  <a:srgbClr val="0000FF"/>
                </a:solidFill>
              </a:rPr>
            </a:br>
            <a:r>
              <a:rPr lang="fr-FR" sz="1600" b="1" dirty="0" smtClean="0"/>
              <a:t>- Michèle GRELL-LALLEMENT</a:t>
            </a:r>
            <a:r>
              <a:rPr lang="fr-FR" sz="1600" dirty="0" smtClean="0"/>
              <a:t>; Directrice de l’ Insertion /  </a:t>
            </a:r>
            <a:r>
              <a:rPr lang="fr-FR" sz="1600" b="1" dirty="0" smtClean="0"/>
              <a:t>David STRINGHETTA </a:t>
            </a:r>
            <a:r>
              <a:rPr lang="fr-FR" sz="1600" dirty="0" smtClean="0"/>
              <a:t>, Directeur Adjoint de l'Insertion</a:t>
            </a:r>
            <a:br>
              <a:rPr lang="fr-FR" sz="1600" dirty="0" smtClean="0"/>
            </a:br>
            <a:r>
              <a:rPr lang="fr-FR" sz="1600" dirty="0" smtClean="0"/>
              <a:t>- </a:t>
            </a:r>
            <a:r>
              <a:rPr lang="fr-FR" sz="1600" b="1" dirty="0" smtClean="0"/>
              <a:t>Florent SOLIER </a:t>
            </a:r>
            <a:r>
              <a:rPr lang="fr-FR" sz="1600" dirty="0" smtClean="0"/>
              <a:t>, Direction de l’Achat Public</a:t>
            </a:r>
            <a:br>
              <a:rPr lang="fr-FR" sz="1600" dirty="0" smtClean="0"/>
            </a:br>
            <a:r>
              <a:rPr lang="fr-FR" sz="1600" dirty="0"/>
              <a:t> </a:t>
            </a:r>
            <a:br>
              <a:rPr lang="fr-FR" sz="1600" dirty="0"/>
            </a:br>
            <a:r>
              <a:rPr lang="fr-FR" sz="1600" b="1" dirty="0" smtClean="0">
                <a:solidFill>
                  <a:srgbClr val="0000FF"/>
                </a:solidFill>
              </a:rPr>
              <a:t>Région Sud </a:t>
            </a: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600" b="1" dirty="0" smtClean="0"/>
              <a:t>- Patrice </a:t>
            </a:r>
            <a:r>
              <a:rPr lang="fr-FR" sz="1600" b="1" dirty="0"/>
              <a:t>CALLET</a:t>
            </a:r>
            <a:r>
              <a:rPr lang="fr-FR" sz="1600" dirty="0"/>
              <a:t> : </a:t>
            </a:r>
            <a:r>
              <a:rPr lang="fr-FR" sz="1600" dirty="0" smtClean="0"/>
              <a:t>Directeur </a:t>
            </a:r>
            <a:r>
              <a:rPr lang="fr-FR" sz="1600" dirty="0"/>
              <a:t>Délégué </a:t>
            </a:r>
            <a:r>
              <a:rPr lang="fr-FR" sz="1600" dirty="0" smtClean="0"/>
              <a:t>à l’Economie l’Emploi la Formation l’Innovation </a:t>
            </a:r>
            <a:r>
              <a:rPr lang="fr-FR" sz="1600" dirty="0"/>
              <a:t>et </a:t>
            </a:r>
            <a:r>
              <a:rPr lang="fr-FR" sz="1600" dirty="0" smtClean="0"/>
              <a:t>l’International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- </a:t>
            </a:r>
            <a:r>
              <a:rPr lang="fr-FR" sz="1600" b="1" dirty="0" smtClean="0"/>
              <a:t>Mathilde </a:t>
            </a:r>
            <a:r>
              <a:rPr lang="fr-FR" sz="1600" b="1" dirty="0"/>
              <a:t>LESTIDEAU et Stéphane GOARIN</a:t>
            </a:r>
            <a:r>
              <a:rPr lang="fr-FR" sz="1600" dirty="0"/>
              <a:t>, Conseillers experts Guichet du </a:t>
            </a:r>
            <a:r>
              <a:rPr lang="fr-FR" sz="1600" dirty="0" smtClean="0"/>
              <a:t>Financement, </a:t>
            </a:r>
            <a:r>
              <a:rPr lang="fr-FR" sz="1600" dirty="0"/>
              <a:t>Service Financement des entreprises </a:t>
            </a:r>
            <a:br>
              <a:rPr lang="fr-FR" sz="1600" dirty="0"/>
            </a:br>
            <a:r>
              <a:rPr lang="fr-FR" sz="1600" dirty="0" smtClean="0"/>
              <a:t>- </a:t>
            </a:r>
            <a:r>
              <a:rPr lang="fr-FR" sz="1600" b="1" dirty="0" smtClean="0"/>
              <a:t>Fabrice </a:t>
            </a:r>
            <a:r>
              <a:rPr lang="fr-FR" sz="1600" b="1" dirty="0"/>
              <a:t>HOROYAN</a:t>
            </a:r>
            <a:r>
              <a:rPr lang="fr-FR" sz="1600" dirty="0" smtClean="0"/>
              <a:t>,  </a:t>
            </a:r>
            <a:r>
              <a:rPr lang="fr-FR" sz="1600" dirty="0"/>
              <a:t>chargé de mission « Mon projet d’entreprise - création/reprise et développement des entreprises </a:t>
            </a:r>
            <a:r>
              <a:rPr lang="fr-FR" sz="1600" dirty="0" smtClean="0"/>
              <a:t>»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 smtClean="0"/>
              <a:t>- Nicolas </a:t>
            </a:r>
            <a:r>
              <a:rPr lang="fr-FR" sz="1600" b="1" dirty="0"/>
              <a:t>RAVOUX</a:t>
            </a:r>
            <a:r>
              <a:rPr lang="fr-FR" sz="1600" dirty="0"/>
              <a:t>, chef d’unité du portail entreprises, </a:t>
            </a:r>
            <a:r>
              <a:rPr lang="fr-FR" sz="1600" dirty="0" smtClean="0"/>
              <a:t>Direction  </a:t>
            </a:r>
            <a:r>
              <a:rPr lang="fr-FR" sz="1600" dirty="0"/>
              <a:t>à l’Economie l’Emploi la Formation l’Innovation et l’International</a:t>
            </a:r>
            <a:br>
              <a:rPr lang="fr-FR" sz="1600" dirty="0"/>
            </a:br>
            <a:r>
              <a:rPr lang="fr-FR" sz="1600" dirty="0"/>
              <a:t> </a:t>
            </a:r>
            <a:br>
              <a:rPr lang="fr-FR" sz="1600" dirty="0"/>
            </a:br>
            <a:r>
              <a:rPr lang="fr-FR" sz="1600" b="1" dirty="0" smtClean="0">
                <a:solidFill>
                  <a:srgbClr val="0000FF"/>
                </a:solidFill>
              </a:rPr>
              <a:t>Aix Marseille Provence Métropole </a:t>
            </a:r>
            <a:br>
              <a:rPr lang="fr-FR" sz="1600" b="1" dirty="0" smtClean="0">
                <a:solidFill>
                  <a:srgbClr val="0000FF"/>
                </a:solidFill>
              </a:rPr>
            </a:br>
            <a:r>
              <a:rPr lang="fr-FR" sz="1600" b="1" dirty="0" smtClean="0"/>
              <a:t>- Alexandre PERDRIEL</a:t>
            </a:r>
            <a:r>
              <a:rPr lang="fr-FR" sz="1600" dirty="0" smtClean="0"/>
              <a:t> </a:t>
            </a:r>
            <a:r>
              <a:rPr lang="fr-FR" sz="1600" dirty="0"/>
              <a:t>Directeur du Développement des Entreprises </a:t>
            </a:r>
            <a:r>
              <a:rPr lang="fr-FR" sz="1600" dirty="0" smtClean="0"/>
              <a:t>et </a:t>
            </a:r>
            <a:r>
              <a:rPr lang="fr-FR" sz="1600" dirty="0"/>
              <a:t>de l’Offre </a:t>
            </a:r>
            <a:r>
              <a:rPr lang="fr-FR" sz="1600" dirty="0" smtClean="0"/>
              <a:t>Territoriale</a:t>
            </a:r>
            <a:br>
              <a:rPr lang="fr-FR" sz="1600" dirty="0" smtClean="0"/>
            </a:br>
            <a:r>
              <a:rPr lang="fr-FR" sz="1600" dirty="0" smtClean="0"/>
              <a:t>- </a:t>
            </a:r>
            <a:r>
              <a:rPr lang="fr-FR" sz="1600" b="1" dirty="0" smtClean="0"/>
              <a:t>Dominique BLANCHIER </a:t>
            </a:r>
            <a:r>
              <a:rPr lang="fr-FR" sz="1600" dirty="0" smtClean="0"/>
              <a:t>Chef du service Emploi </a:t>
            </a:r>
            <a:r>
              <a:rPr lang="fr-FR" sz="1600" dirty="0"/>
              <a:t>I</a:t>
            </a:r>
            <a:r>
              <a:rPr lang="fr-FR" sz="1600" dirty="0" smtClean="0"/>
              <a:t>nsertion/</a:t>
            </a:r>
            <a:r>
              <a:rPr lang="fr-FR" sz="1600" b="1" dirty="0" smtClean="0"/>
              <a:t>Manon LAMBERT </a:t>
            </a:r>
            <a:r>
              <a:rPr lang="fr-FR" sz="1600" dirty="0" smtClean="0"/>
              <a:t>: Développeuse Economique Territoriale- Marseille Provence</a:t>
            </a:r>
            <a:br>
              <a:rPr lang="fr-FR" sz="1600" dirty="0" smtClean="0"/>
            </a:br>
            <a:r>
              <a:rPr lang="fr-FR" sz="1600" b="1" dirty="0"/>
              <a:t>-</a:t>
            </a:r>
            <a:r>
              <a:rPr lang="fr-FR" sz="1600" dirty="0"/>
              <a:t> </a:t>
            </a:r>
            <a:r>
              <a:rPr lang="fr-FR" sz="1600" b="1" dirty="0"/>
              <a:t>Emile DE </a:t>
            </a:r>
            <a:r>
              <a:rPr lang="fr-FR" sz="1600" b="1" dirty="0" smtClean="0"/>
              <a:t>MENECH </a:t>
            </a:r>
            <a:r>
              <a:rPr lang="fr-FR" sz="1600" dirty="0" smtClean="0"/>
              <a:t>Responsable division zones d’activités-CT3 </a:t>
            </a:r>
            <a:r>
              <a:rPr lang="fr-FR" sz="1600" dirty="0"/>
              <a:t>Pays Salonais 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b="1" dirty="0" smtClean="0"/>
              <a:t>- Sophie CALVINO </a:t>
            </a:r>
            <a:r>
              <a:rPr lang="fr-FR" sz="1600" dirty="0" smtClean="0"/>
              <a:t>Directrice économique/</a:t>
            </a:r>
            <a:r>
              <a:rPr lang="fr-FR" sz="1600" b="1" dirty="0" smtClean="0"/>
              <a:t>Marie-Ange RECCO </a:t>
            </a:r>
            <a:r>
              <a:rPr lang="fr-FR" sz="1600" dirty="0" smtClean="0"/>
              <a:t>: Développeuse </a:t>
            </a:r>
            <a:r>
              <a:rPr lang="fr-FR" sz="1600" dirty="0"/>
              <a:t>Economique </a:t>
            </a:r>
            <a:r>
              <a:rPr lang="fr-FR" sz="1600" dirty="0" smtClean="0"/>
              <a:t>Territoriale- Istres Ouest Provence</a:t>
            </a:r>
            <a:br>
              <a:rPr lang="fr-FR" sz="1600" dirty="0" smtClean="0"/>
            </a:br>
            <a:r>
              <a:rPr lang="fr-FR" sz="1600" b="1" dirty="0" smtClean="0"/>
              <a:t>- Laurence NAVARRO </a:t>
            </a:r>
            <a:r>
              <a:rPr lang="fr-FR" sz="1600" dirty="0" smtClean="0"/>
              <a:t>Cheffe </a:t>
            </a:r>
            <a:r>
              <a:rPr lang="fr-FR" sz="1600" dirty="0"/>
              <a:t>du service Développement </a:t>
            </a:r>
            <a:r>
              <a:rPr lang="fr-FR" sz="1600" dirty="0" smtClean="0"/>
              <a:t>Economique/</a:t>
            </a:r>
            <a:r>
              <a:rPr lang="fr-FR" sz="1600" b="1" dirty="0" smtClean="0"/>
              <a:t>Salim ROUGUIAI</a:t>
            </a:r>
            <a:r>
              <a:rPr lang="fr-FR" sz="1600" dirty="0" smtClean="0"/>
              <a:t>/</a:t>
            </a:r>
            <a:r>
              <a:rPr lang="fr-FR" sz="1600" b="1" dirty="0" smtClean="0"/>
              <a:t>Ariane </a:t>
            </a:r>
            <a:r>
              <a:rPr lang="fr-FR" sz="1600" b="1" dirty="0"/>
              <a:t>CASTRO </a:t>
            </a:r>
            <a:r>
              <a:rPr lang="fr-FR" sz="1600" dirty="0"/>
              <a:t>: </a:t>
            </a:r>
            <a:r>
              <a:rPr lang="fr-FR" sz="1600" dirty="0" smtClean="0"/>
              <a:t>Développeur (es) Economique</a:t>
            </a:r>
            <a:br>
              <a:rPr lang="fr-FR" sz="1600" dirty="0" smtClean="0"/>
            </a:br>
            <a:r>
              <a:rPr lang="fr-FR" sz="1600" dirty="0" smtClean="0"/>
              <a:t>Territorial (e)- Pays de Martigues</a:t>
            </a:r>
            <a:br>
              <a:rPr lang="fr-FR" sz="1600" dirty="0" smtClean="0"/>
            </a:b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2" y="199137"/>
            <a:ext cx="2421466" cy="548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79402" y="101600"/>
            <a:ext cx="5393267" cy="1066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/>
                </a:solidFill>
              </a:rPr>
              <a:t>Les Rdv du Développement 2021 </a:t>
            </a:r>
            <a:r>
              <a:rPr lang="mr-IN" sz="2000" b="1" i="1" dirty="0" smtClean="0">
                <a:solidFill>
                  <a:schemeClr val="tx1"/>
                </a:solidFill>
              </a:rPr>
              <a:t>–</a:t>
            </a:r>
            <a:r>
              <a:rPr lang="fr-FR" sz="2000" b="1" i="1" dirty="0" smtClean="0">
                <a:solidFill>
                  <a:schemeClr val="tx1"/>
                </a:solidFill>
              </a:rPr>
              <a:t> 6 mai  </a:t>
            </a:r>
          </a:p>
          <a:p>
            <a:r>
              <a:rPr lang="fr-FR" sz="1400" b="1" dirty="0" smtClean="0">
                <a:solidFill>
                  <a:srgbClr val="0000FF"/>
                </a:solidFill>
              </a:rPr>
              <a:t>	</a:t>
            </a:r>
            <a:r>
              <a:rPr lang="fr-FR" sz="1400" b="1" u="sng" dirty="0" smtClean="0">
                <a:solidFill>
                  <a:srgbClr val="0000FF"/>
                </a:solidFill>
              </a:rPr>
              <a:t>Pays </a:t>
            </a:r>
            <a:r>
              <a:rPr lang="fr-FR" sz="1400" b="1" u="sng" dirty="0" err="1">
                <a:solidFill>
                  <a:srgbClr val="0000FF"/>
                </a:solidFill>
              </a:rPr>
              <a:t>Salonais</a:t>
            </a:r>
            <a:r>
              <a:rPr lang="fr-FR" sz="1400" b="1" u="sng" dirty="0">
                <a:solidFill>
                  <a:srgbClr val="0000FF"/>
                </a:solidFill>
              </a:rPr>
              <a:t>/Nord Etang de Berre</a:t>
            </a:r>
            <a:endParaRPr lang="fr-FR" sz="1600" b="1" u="sng" dirty="0">
              <a:solidFill>
                <a:srgbClr val="0000FF"/>
              </a:solidFill>
            </a:endParaRPr>
          </a:p>
          <a:p>
            <a:r>
              <a:rPr lang="fr-FR" sz="1600" b="1" dirty="0" smtClean="0">
                <a:solidFill>
                  <a:srgbClr val="0000FF"/>
                </a:solidFill>
              </a:rPr>
              <a:t>	</a:t>
            </a:r>
            <a:r>
              <a:rPr lang="fr-FR" sz="1400" b="1" u="sng" dirty="0" smtClean="0">
                <a:solidFill>
                  <a:srgbClr val="0000FF"/>
                </a:solidFill>
              </a:rPr>
              <a:t>Zone </a:t>
            </a:r>
            <a:r>
              <a:rPr lang="fr-FR" sz="1400" b="1" u="sng" dirty="0" err="1">
                <a:solidFill>
                  <a:srgbClr val="0000FF"/>
                </a:solidFill>
              </a:rPr>
              <a:t>Industriallo</a:t>
            </a:r>
            <a:r>
              <a:rPr lang="fr-FR" sz="1400" b="1" u="sng" dirty="0">
                <a:solidFill>
                  <a:srgbClr val="0000FF"/>
                </a:solidFill>
              </a:rPr>
              <a:t>-portuaire / Sud Etang de Berre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95" y="0"/>
            <a:ext cx="1151467" cy="11514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0"/>
            <a:ext cx="1555564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7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685" y="404910"/>
            <a:ext cx="12497449" cy="487164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Les entreprises </a:t>
            </a:r>
            <a:r>
              <a:rPr lang="fr-FR" sz="3100" dirty="0" smtClean="0"/>
              <a:t>et les structures d’accompagnement du </a:t>
            </a:r>
            <a:r>
              <a:rPr lang="fr-FR" sz="3100" dirty="0"/>
              <a:t>territoire témoignent</a:t>
            </a:r>
            <a:r>
              <a:rPr lang="fr-FR" dirty="0"/>
              <a:t>...</a:t>
            </a:r>
            <a:r>
              <a:rPr lang="fr-FR" sz="6000" dirty="0"/>
              <a:t/>
            </a:r>
            <a:br>
              <a:rPr lang="fr-FR" sz="60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4491" y="843377"/>
            <a:ext cx="4499755" cy="111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i="1" dirty="0" smtClean="0">
                <a:solidFill>
                  <a:srgbClr val="0000FF"/>
                </a:solidFill>
              </a:rPr>
              <a:t>Z-AIR -</a:t>
            </a:r>
            <a:r>
              <a:rPr lang="fr-FR" sz="18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/>
              <a:t>Franky</a:t>
            </a:r>
            <a:r>
              <a:rPr lang="fr-FR" sz="1600" b="1" dirty="0" smtClean="0"/>
              <a:t> </a:t>
            </a:r>
            <a:r>
              <a:rPr lang="fr-FR" sz="1600" b="1" dirty="0"/>
              <a:t>ZAPATA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r-FR" sz="1600" i="1" dirty="0" smtClean="0"/>
              <a:t>R&amp;D dans le domaine du transport innovant, de l’aéronautique 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282267" y="714382"/>
            <a:ext cx="5698065" cy="128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i="1" dirty="0" smtClean="0">
                <a:solidFill>
                  <a:srgbClr val="0000FF"/>
                </a:solidFill>
              </a:rPr>
              <a:t>TEAM HENRI FABRE </a:t>
            </a:r>
            <a:r>
              <a:rPr lang="mr-IN" sz="2100" b="1" dirty="0" smtClean="0">
                <a:solidFill>
                  <a:srgbClr val="0000FF"/>
                </a:solidFill>
              </a:rPr>
              <a:t>–</a:t>
            </a:r>
            <a:r>
              <a:rPr lang="fr-FR" sz="1600" b="1" dirty="0" smtClean="0"/>
              <a:t>Aurore PASQUIER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06 76 44 49 99 </a:t>
            </a:r>
            <a:r>
              <a:rPr lang="mr-IN" sz="1600" b="1" dirty="0" smtClean="0">
                <a:solidFill>
                  <a:srgbClr val="0000FF"/>
                </a:solidFill>
              </a:rPr>
              <a:t>–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hlinkClick r:id="rId2"/>
              </a:rPr>
              <a:t>aurore.pasquier@team-henri-fabre.com</a:t>
            </a:r>
            <a:endParaRPr lang="fr-FR" sz="1600" b="1" dirty="0" smtClean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700" i="1" dirty="0" smtClean="0"/>
              <a:t>Accélérateur </a:t>
            </a:r>
            <a:r>
              <a:rPr lang="fr-FR" sz="1700" i="1" dirty="0"/>
              <a:t>de business pour les entreprises Industrielles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57439" y="2085982"/>
            <a:ext cx="4694488" cy="978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i="1" dirty="0" smtClean="0">
                <a:solidFill>
                  <a:srgbClr val="0000FF"/>
                </a:solidFill>
              </a:rPr>
              <a:t>UN SI BEAU PAS -</a:t>
            </a:r>
            <a:r>
              <a:rPr lang="fr-FR" sz="18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/>
              <a:t>Antoine FAUQUEUR </a:t>
            </a:r>
          </a:p>
          <a:p>
            <a:pPr marL="0" lvl="2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sz="1600" i="1" dirty="0" smtClean="0"/>
              <a:t>fabrication de chaussures artisanales </a:t>
            </a:r>
            <a:endParaRPr lang="fr-FR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202110" y="2060583"/>
            <a:ext cx="5829022" cy="1368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i="1" dirty="0" smtClean="0">
                <a:solidFill>
                  <a:srgbClr val="0000FF"/>
                </a:solidFill>
              </a:rPr>
              <a:t>Fédération des Entrepreneurs </a:t>
            </a:r>
            <a:r>
              <a:rPr lang="fr-FR" sz="1800" b="1" i="1" dirty="0" err="1" smtClean="0">
                <a:solidFill>
                  <a:srgbClr val="0000FF"/>
                </a:solidFill>
              </a:rPr>
              <a:t>Salonais</a:t>
            </a:r>
            <a:endParaRPr lang="fr-FR" sz="1800" b="1" i="1" dirty="0" smtClean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i="1" dirty="0" smtClean="0">
                <a:solidFill>
                  <a:srgbClr val="000000"/>
                </a:solidFill>
              </a:rPr>
              <a:t>Thierry ZARKA  06 09 37 02 06 </a:t>
            </a:r>
            <a:r>
              <a:rPr lang="fr-FR" sz="1600" b="1" i="1" dirty="0" err="1" smtClean="0">
                <a:solidFill>
                  <a:srgbClr val="000000"/>
                </a:solidFill>
              </a:rPr>
              <a:t>tzarka@sarpindustries.fr</a:t>
            </a:r>
            <a:endParaRPr lang="fr-FR" sz="1600" b="1" i="1" dirty="0" smtClean="0">
              <a:solidFill>
                <a:srgbClr val="0000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77250" y="3302692"/>
            <a:ext cx="4736328" cy="128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i="1" dirty="0" smtClean="0">
                <a:solidFill>
                  <a:srgbClr val="0000FF"/>
                </a:solidFill>
              </a:rPr>
              <a:t>ERANOVA -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/>
              <a:t>Philippe LAVOISIER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fr-FR" sz="1600" b="1" dirty="0"/>
              <a:t>Développement de polymères bio-</a:t>
            </a:r>
            <a:r>
              <a:rPr lang="fr-FR" sz="1600" b="1" dirty="0" err="1"/>
              <a:t>sourcés</a:t>
            </a:r>
            <a:r>
              <a:rPr lang="fr-FR" sz="1600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235978" y="3254383"/>
            <a:ext cx="5829022" cy="1368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00" b="1" i="1" dirty="0" smtClean="0">
                <a:solidFill>
                  <a:srgbClr val="0000FF"/>
                </a:solidFill>
              </a:rPr>
              <a:t>PIICTO</a:t>
            </a:r>
            <a:r>
              <a:rPr lang="fr-FR" sz="2200" b="1" i="1" dirty="0" smtClean="0">
                <a:solidFill>
                  <a:srgbClr val="0000FF"/>
                </a:solidFill>
              </a:rPr>
              <a:t> </a:t>
            </a:r>
            <a:r>
              <a:rPr lang="fr-FR" sz="1500" b="1" i="1" dirty="0" smtClean="0">
                <a:solidFill>
                  <a:srgbClr val="0000FF"/>
                </a:solidFill>
              </a:rPr>
              <a:t>(Plateforme Industrielle et d’Innovation du Caban Tonkin)</a:t>
            </a:r>
          </a:p>
          <a:p>
            <a:pPr marL="0" indent="0">
              <a:buNone/>
            </a:pPr>
            <a:r>
              <a:rPr lang="fr-FR" sz="1700" b="1" dirty="0" smtClean="0"/>
              <a:t>Nicolas </a:t>
            </a:r>
            <a:r>
              <a:rPr lang="fr-FR" sz="1700" b="1" dirty="0"/>
              <a:t>Mat</a:t>
            </a:r>
            <a:r>
              <a:rPr lang="fr-FR" sz="1700" b="1" i="1" dirty="0">
                <a:solidFill>
                  <a:srgbClr val="0000FF"/>
                </a:solidFill>
              </a:rPr>
              <a:t> </a:t>
            </a:r>
            <a:r>
              <a:rPr lang="fr-FR" sz="1700" b="1" i="1" dirty="0">
                <a:solidFill>
                  <a:srgbClr val="000000"/>
                </a:solidFill>
              </a:rPr>
              <a:t>:</a:t>
            </a:r>
            <a:r>
              <a:rPr lang="fr-FR" sz="1700" b="1" i="1" dirty="0" smtClean="0">
                <a:solidFill>
                  <a:srgbClr val="000000"/>
                </a:solidFill>
              </a:rPr>
              <a:t> </a:t>
            </a:r>
            <a:r>
              <a:rPr lang="fr-FR" sz="1600" b="1" i="1" dirty="0">
                <a:solidFill>
                  <a:srgbClr val="000000"/>
                </a:solidFill>
              </a:rPr>
              <a:t>06 76 01 54 </a:t>
            </a:r>
            <a:r>
              <a:rPr lang="fr-FR" sz="1600" b="1" i="1" dirty="0" smtClean="0">
                <a:solidFill>
                  <a:srgbClr val="000000"/>
                </a:solidFill>
              </a:rPr>
              <a:t>32 </a:t>
            </a:r>
            <a:r>
              <a:rPr lang="fr-FR" sz="1600" b="1" i="1" dirty="0" smtClean="0">
                <a:solidFill>
                  <a:srgbClr val="0000FF"/>
                </a:solidFill>
              </a:rPr>
              <a:t>-  </a:t>
            </a:r>
            <a:r>
              <a:rPr lang="fr-FR" sz="1600" b="1" i="1" dirty="0">
                <a:solidFill>
                  <a:srgbClr val="0000FF"/>
                </a:solidFill>
                <a:hlinkClick r:id="rId3"/>
              </a:rPr>
              <a:t>nicolas.mat@piicto.fr</a:t>
            </a:r>
            <a:endParaRPr lang="fr-FR" sz="1600" b="1" i="1" dirty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 smtClean="0"/>
              <a:t>Optimiser </a:t>
            </a:r>
            <a:r>
              <a:rPr lang="fr-FR" sz="1600" b="1" dirty="0"/>
              <a:t>les activités de la Zone portuaire et du GPMM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19589" y="4769917"/>
            <a:ext cx="4694488" cy="945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i="1" dirty="0">
                <a:solidFill>
                  <a:srgbClr val="0000FF"/>
                </a:solidFill>
              </a:rPr>
              <a:t>TSM </a:t>
            </a:r>
            <a:r>
              <a:rPr lang="fr-FR" sz="1800" b="1" i="1" dirty="0" smtClean="0">
                <a:solidFill>
                  <a:srgbClr val="0000FF"/>
                </a:solidFill>
              </a:rPr>
              <a:t>-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/>
              <a:t>Adrien </a:t>
            </a:r>
            <a:r>
              <a:rPr lang="fr-FR" sz="1600" b="1" dirty="0" smtClean="0"/>
              <a:t>GENZOR</a:t>
            </a:r>
            <a:endParaRPr lang="fr-FR" sz="1600" b="1" dirty="0"/>
          </a:p>
          <a:p>
            <a:pPr marL="0" lvl="2" indent="0">
              <a:spcBef>
                <a:spcPts val="1000"/>
              </a:spcBef>
              <a:buNone/>
            </a:pPr>
            <a:r>
              <a:rPr lang="fr-FR" sz="1600" b="1" dirty="0" smtClean="0"/>
              <a:t>Chaudronnerie</a:t>
            </a:r>
            <a:r>
              <a:rPr lang="fr-FR" sz="1600" b="1" dirty="0"/>
              <a:t>, tuyauterie</a:t>
            </a:r>
            <a:r>
              <a:rPr lang="fr-FR" i="1" dirty="0"/>
              <a:t>, soudure</a:t>
            </a:r>
            <a:endParaRPr lang="fr-FR" sz="3200" dirty="0"/>
          </a:p>
          <a:p>
            <a:pPr marL="0" indent="0">
              <a:buNone/>
            </a:pPr>
            <a:endParaRPr lang="fr-FR" sz="2400" dirty="0"/>
          </a:p>
          <a:p>
            <a:pPr marL="0" lvl="2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362978" y="4888451"/>
            <a:ext cx="5829022" cy="1368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i="1" dirty="0" smtClean="0">
                <a:solidFill>
                  <a:srgbClr val="0000FF"/>
                </a:solidFill>
              </a:rPr>
              <a:t>GEOEB</a:t>
            </a:r>
            <a:r>
              <a:rPr lang="fr-FR" sz="2200" b="1" i="1" dirty="0" smtClean="0">
                <a:solidFill>
                  <a:srgbClr val="0000FF"/>
                </a:solidFill>
              </a:rPr>
              <a:t> </a:t>
            </a:r>
            <a:r>
              <a:rPr lang="fr-FR" sz="1400" b="1" i="1" dirty="0" smtClean="0">
                <a:solidFill>
                  <a:srgbClr val="0000FF"/>
                </a:solidFill>
              </a:rPr>
              <a:t>(Groupement des Entreprises Ouest Etang de Berre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700" b="1" dirty="0"/>
              <a:t>Stéphane DETRAY </a:t>
            </a:r>
            <a:r>
              <a:rPr lang="fr-FR" sz="1700" b="1" dirty="0" smtClean="0"/>
              <a:t>: </a:t>
            </a:r>
            <a:r>
              <a:rPr lang="fr-FR" sz="1600" b="1" i="1" dirty="0" smtClean="0">
                <a:solidFill>
                  <a:srgbClr val="000000"/>
                </a:solidFill>
              </a:rPr>
              <a:t>06 86 71 48 50 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785533" y="1964267"/>
            <a:ext cx="5875867" cy="16933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836333" y="3132667"/>
            <a:ext cx="5875867" cy="16933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794000" y="4665133"/>
            <a:ext cx="5875867" cy="16933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50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0F5D8EB5FD44F91D7EF3B2FF90878" ma:contentTypeVersion="8" ma:contentTypeDescription="Crée un document." ma:contentTypeScope="" ma:versionID="c6610a076bb08fe0dd5ddd6471384515">
  <xsd:schema xmlns:xsd="http://www.w3.org/2001/XMLSchema" xmlns:xs="http://www.w3.org/2001/XMLSchema" xmlns:p="http://schemas.microsoft.com/office/2006/metadata/properties" xmlns:ns2="f5d021dd-8fb0-4bfa-9c77-171823020e16" targetNamespace="http://schemas.microsoft.com/office/2006/metadata/properties" ma:root="true" ma:fieldsID="5a94d705b2521c335994b6091e8e4b93" ns2:_="">
    <xsd:import namespace="f5d021dd-8fb0-4bfa-9c77-171823020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021dd-8fb0-4bfa-9c77-171823020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000072-04CE-4F85-8C95-125C90F233B0}"/>
</file>

<file path=customXml/itemProps2.xml><?xml version="1.0" encoding="utf-8"?>
<ds:datastoreItem xmlns:ds="http://schemas.openxmlformats.org/officeDocument/2006/customXml" ds:itemID="{10FF8149-1BA7-4F89-BC9D-1A9DF04D28D9}"/>
</file>

<file path=customXml/itemProps3.xml><?xml version="1.0" encoding="utf-8"?>
<ds:datastoreItem xmlns:ds="http://schemas.openxmlformats.org/officeDocument/2006/customXml" ds:itemID="{4B045F70-F6BB-4E6F-B4DE-C54C73E695F9}"/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327</Words>
  <Application>Microsoft Macintosh PowerPoint</Application>
  <PresentationFormat>Personnalisé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Les  « Rendez-vous du Développement »  2021 </vt:lpstr>
      <vt:lpstr>                                            Des élus à votre écoute...  Mme Isabelle CAMPAGNOLA-SAVON  Conseillère Régionale – Région Sud – Déléguée à l’Economie   Mr Gérard GAZAY Maire d’ Aubagne   Vice-président du Département des BDR déléguée au Développement Economique et de l’Emploi  Vice-président d’Aix Marseille Métropole, en charge du développement économie eu Plan de Relance  pour les Entreprises, de l‘Artisanat et du Commerce.   Mr Yannick GUERIN  Maire de Velaux / Conseiller Métropolitain, Vice-président au développement économique , Pays Salonais Mr Florian SALAZAR-MARTIN   Adjoint au Maire de Martigues / Conseiller Métropolitain en charge du Développement Economique, Pays de Martigues Mr Patrick GRIMALDI  Conseiller Métropolitain , Délégué au Développement économique , Istres Ouest-Provence Mr Gaby CHARROUX  Président du Conseil de Territoire du Pays de Martigues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                  Les représentants  des Institutions à votre écoute...  Département des BDR  - Michèle GRELL-LALLEMENT; Directrice de l’ Insertion /  David STRINGHETTA , Directeur Adjoint de l'Insertion - Florent SOLIER , Direction de l’Achat Public   Région Sud  - Patrice CALLET : Directeur Délégué à l’Economie l’Emploi la Formation l’Innovation et l’International - Mathilde LESTIDEAU et Stéphane GOARIN, Conseillers experts Guichet du Financement, Service Financement des entreprises  - Fabrice HOROYAN,  chargé de mission « Mon projet d’entreprise - création/reprise et développement des entreprises » - Nicolas RAVOUX, chef d’unité du portail entreprises, Direction  à l’Economie l’Emploi la Formation l’Innovation et l’International   Aix Marseille Provence Métropole  - Alexandre PERDRIEL Directeur du Développement des Entreprises et de l’Offre Territoriale - Dominique BLANCHIER Chef du service Emploi Insertion/Manon LAMBERT : Développeuse Economique Territoriale- Marseille Provence - Emile DE MENECH Responsable division zones d’activités-CT3 Pays Salonais  - Sophie CALVINO Directrice économique/Marie-Ange RECCO : Développeuse Economique Territoriale- Istres Ouest Provence - Laurence NAVARRO Cheffe du service Développement Economique/Salim ROUGUIAI/Ariane CASTRO : Développeur (es) Economique Territorial (e)- Pays de Martigues </vt:lpstr>
      <vt:lpstr>Les entreprises et les structures d’accompagnement du territoire témoignent... </vt:lpstr>
      <vt:lpstr>Présentation PowerPoint</vt:lpstr>
    </vt:vector>
  </TitlesOfParts>
  <Company>Conseil Départemental 13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Rendez-vous du Développement</dc:title>
  <dc:creator>DIOP Laurence</dc:creator>
  <cp:lastModifiedBy>francis papazian</cp:lastModifiedBy>
  <cp:revision>97</cp:revision>
  <cp:lastPrinted>2021-05-06T06:43:06Z</cp:lastPrinted>
  <dcterms:created xsi:type="dcterms:W3CDTF">2020-10-23T15:18:03Z</dcterms:created>
  <dcterms:modified xsi:type="dcterms:W3CDTF">2021-05-06T09:24:50Z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0x01010034B0F5D8EB5FD44F91D7EF3B2FF90878</vt:lpwstr>
  </property>
</Properties>
</file>