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70" r:id="rId4"/>
  </p:sldMasterIdLst>
  <p:notesMasterIdLst>
    <p:notesMasterId r:id="rId11"/>
  </p:notesMasterIdLst>
  <p:sldIdLst>
    <p:sldId id="497" r:id="rId5"/>
    <p:sldId id="549" r:id="rId6"/>
    <p:sldId id="551" r:id="rId7"/>
    <p:sldId id="552" r:id="rId8"/>
    <p:sldId id="553" r:id="rId9"/>
    <p:sldId id="554" r:id="rId10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CF5"/>
    <a:srgbClr val="6F1549"/>
    <a:srgbClr val="00206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633" autoAdjust="0"/>
  </p:normalViewPr>
  <p:slideViewPr>
    <p:cSldViewPr snapToGrid="0">
      <p:cViewPr varScale="1">
        <p:scale>
          <a:sx n="71" d="100"/>
          <a:sy n="71" d="100"/>
        </p:scale>
        <p:origin x="49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F750F0BB-C101-3648-9A68-15B6D7CA9662}" type="datetimeFigureOut">
              <a:rPr lang="fr-FR" smtClean="0"/>
              <a:t>13/12/2020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5562" tIns="47781" rIns="95562" bIns="47781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F15D8843-5F31-2744-A5DD-9C651CFEB5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D8843-5F31-2744-A5DD-9C651CFEB59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692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D8843-5F31-2744-A5DD-9C651CFEB59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3022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D8843-5F31-2744-A5DD-9C651CFEB59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056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D8843-5F31-2744-A5DD-9C651CFEB59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5698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D8843-5F31-2744-A5DD-9C651CFEB59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3297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D8843-5F31-2744-A5DD-9C651CFEB59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515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18E63-F379-42C1-A75B-C04781120110}" type="datetime1">
              <a:rPr lang="fr-FR" smtClean="0"/>
              <a:t>13/12/2020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2A6E-72E9-E74C-BD18-1E0E286E3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232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FF504-72A1-4471-9653-5C28C8978CDD}" type="datetime1">
              <a:rPr lang="fr-FR" smtClean="0"/>
              <a:t>13/12/2020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2A6E-72E9-E74C-BD18-1E0E286E3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2335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1FB0B-C4E3-4885-93AF-7472AE9E3DDE}" type="datetime1">
              <a:rPr lang="fr-FR" smtClean="0"/>
              <a:t>13/12/2020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2A6E-72E9-E74C-BD18-1E0E286E3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817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D09BE-2E1C-4AFB-A8E4-52753997D003}" type="datetime1">
              <a:rPr lang="fr-FR" smtClean="0"/>
              <a:t>13/12/2020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2A6E-72E9-E74C-BD18-1E0E286E3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8676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8607-5703-4787-90E9-48CDFC87382D}" type="datetime1">
              <a:rPr lang="fr-FR" smtClean="0"/>
              <a:t>13/12/2020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2A6E-72E9-E74C-BD18-1E0E286E3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2915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CB3B-6066-437F-BDA4-5096BB532979}" type="datetime1">
              <a:rPr lang="fr-FR" smtClean="0"/>
              <a:t>13/12/2020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2A6E-72E9-E74C-BD18-1E0E286E3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8943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5278-47B7-490C-B973-686726EBC3E1}" type="datetime1">
              <a:rPr lang="fr-FR" smtClean="0"/>
              <a:t>13/12/2020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2A6E-72E9-E74C-BD18-1E0E286E3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565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8584-3738-4AE7-8CA4-B5B3147B02E9}" type="datetime1">
              <a:rPr lang="fr-FR" smtClean="0"/>
              <a:t>13/12/2020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2A6E-72E9-E74C-BD18-1E0E286E3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46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890D-B585-4EA4-9E8D-A02BC6BF771D}" type="datetime1">
              <a:rPr lang="fr-FR" smtClean="0"/>
              <a:t>13/12/2020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2A6E-72E9-E74C-BD18-1E0E286E3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97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F26D-5206-4BA9-A8B3-73D82504D6AF}" type="datetime1">
              <a:rPr lang="fr-FR" smtClean="0"/>
              <a:t>13/12/2020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2A6E-72E9-E74C-BD18-1E0E286E3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691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EA85-B63A-43CB-9E0B-9DC8212D465B}" type="datetime1">
              <a:rPr lang="fr-FR" smtClean="0"/>
              <a:t>13/12/2020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2A6E-72E9-E74C-BD18-1E0E286E3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097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3FF83-E5EF-4B0E-A9C3-22CF2D0C8340}" type="datetime1">
              <a:rPr lang="fr-FR" smtClean="0"/>
              <a:t>13/12/2020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2A6E-72E9-E74C-BD18-1E0E286E37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407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" y="0"/>
            <a:ext cx="12191997" cy="6858001"/>
          </a:xfrm>
          <a:prstGeom prst="rect">
            <a:avLst/>
          </a:prstGeom>
          <a:solidFill>
            <a:srgbClr val="373C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>
                <a:solidFill>
                  <a:srgbClr val="373CF5"/>
                </a:solidFill>
                <a:latin typeface="Century Gothic" panose="020B0502020202020204" pitchFamily="34" charset="0"/>
              </a:rPr>
              <a:t>Parce que l’année 2021 s’annonce encore difficile, la CCIAMP propose un modèle toujours solidaire et à forte valeur ajouté.</a:t>
            </a:r>
          </a:p>
          <a:p>
            <a:endParaRPr lang="fr-FR" b="1" i="1" dirty="0">
              <a:solidFill>
                <a:srgbClr val="373CF5"/>
              </a:solidFill>
              <a:latin typeface="Century Gothic" panose="020B0502020202020204" pitchFamily="34" charset="0"/>
            </a:endParaRPr>
          </a:p>
          <a:p>
            <a:r>
              <a:rPr lang="fr-FR" b="1" i="1" dirty="0">
                <a:solidFill>
                  <a:srgbClr val="373CF5"/>
                </a:solidFill>
                <a:latin typeface="Century Gothic" panose="020B0502020202020204" pitchFamily="34" charset="0"/>
              </a:rPr>
              <a:t>Une plateforme accessible à tous et des mises en relation privilégiées</a:t>
            </a:r>
          </a:p>
        </p:txBody>
      </p:sp>
      <p:sp>
        <p:nvSpPr>
          <p:cNvPr id="13" name="Triangle rectangle 12"/>
          <p:cNvSpPr/>
          <p:nvPr/>
        </p:nvSpPr>
        <p:spPr>
          <a:xfrm flipV="1">
            <a:off x="-1" y="-1"/>
            <a:ext cx="4144297" cy="2241756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rectangle 13"/>
          <p:cNvSpPr/>
          <p:nvPr/>
        </p:nvSpPr>
        <p:spPr>
          <a:xfrm flipH="1">
            <a:off x="7978877" y="4807974"/>
            <a:ext cx="4213120" cy="2050026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040" y="1865338"/>
            <a:ext cx="3567292" cy="680360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0230" y="5394066"/>
            <a:ext cx="4270544" cy="1253610"/>
          </a:xfrm>
          <a:prstGeom prst="rect">
            <a:avLst/>
          </a:prstGeom>
        </p:spPr>
      </p:pic>
      <p:sp>
        <p:nvSpPr>
          <p:cNvPr id="45" name="ZoneTexte 44">
            <a:extLst>
              <a:ext uri="{FF2B5EF4-FFF2-40B4-BE49-F238E27FC236}">
                <a16:creationId xmlns:a16="http://schemas.microsoft.com/office/drawing/2014/main" id="{5B054830-CAF1-4795-9434-30DEF3FE79AB}"/>
              </a:ext>
            </a:extLst>
          </p:cNvPr>
          <p:cNvSpPr txBox="1"/>
          <p:nvPr/>
        </p:nvSpPr>
        <p:spPr>
          <a:xfrm>
            <a:off x="2948941" y="664846"/>
            <a:ext cx="184731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364">
              <a:defRPr/>
            </a:pPr>
            <a:endParaRPr lang="fr-FR" sz="1000" kern="0">
              <a:solidFill>
                <a:sysClr val="windowText" lastClr="000000"/>
              </a:solidFill>
              <a:latin typeface="Century Gothic" panose="020B0502020202020204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36249" y="2884886"/>
            <a:ext cx="106052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dirty="0">
                <a:solidFill>
                  <a:schemeClr val="bg2">
                    <a:lumMod val="25000"/>
                  </a:schemeClr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La solution </a:t>
            </a:r>
            <a:r>
              <a:rPr lang="fr-FR" sz="2000" dirty="0" err="1">
                <a:solidFill>
                  <a:schemeClr val="bg2">
                    <a:lumMod val="25000"/>
                  </a:schemeClr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phygitale</a:t>
            </a:r>
            <a:r>
              <a:rPr lang="fr-FR" sz="2000" dirty="0">
                <a:solidFill>
                  <a:schemeClr val="bg2">
                    <a:lumMod val="25000"/>
                  </a:schemeClr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 pour développer le business local et les achats de proximité </a:t>
            </a:r>
            <a:endParaRPr lang="fr-FR" sz="2000" dirty="0">
              <a:solidFill>
                <a:schemeClr val="bg1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098424" y="3900032"/>
            <a:ext cx="10680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2021, une nouvelle année placée sous le signe de la solidarité</a:t>
            </a:r>
          </a:p>
          <a:p>
            <a:pPr algn="ctr"/>
            <a:r>
              <a:rPr lang="fr-FR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fr-FR" sz="2000" b="1" i="1" dirty="0">
                <a:solidFill>
                  <a:schemeClr val="bg1"/>
                </a:solidFill>
              </a:rPr>
              <a:t>La CCIAMP poursuit la prise en charge de l’adhésion au Métropolitain Business Act</a:t>
            </a:r>
            <a:endParaRPr lang="fr-FR" sz="2000" dirty="0">
              <a:solidFill>
                <a:schemeClr val="bg1"/>
              </a:solidFill>
            </a:endParaRPr>
          </a:p>
          <a:p>
            <a:pPr algn="ctr"/>
            <a:r>
              <a:rPr lang="fr-FR" sz="2000" b="1" i="1" dirty="0">
                <a:solidFill>
                  <a:schemeClr val="bg1"/>
                </a:solidFill>
              </a:rPr>
              <a:t>et mobilise le plus grand nombre autour de cette communauté </a:t>
            </a:r>
            <a:endParaRPr lang="fr-FR" sz="2000" dirty="0">
              <a:solidFill>
                <a:schemeClr val="bg1"/>
              </a:solidFill>
            </a:endParaRPr>
          </a:p>
          <a:p>
            <a:pPr algn="ctr"/>
            <a:endParaRPr lang="fr-FR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9828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F3A51D2-DA76-477E-82A7-C29F21045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1FF2A6E-72E9-E74C-BD18-1E0E286E37D5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2068286" y="207438"/>
            <a:ext cx="95794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>
                <a:solidFill>
                  <a:srgbClr val="373CF5"/>
                </a:solidFill>
                <a:latin typeface="Century Gothic"/>
              </a:rPr>
              <a:t>J’adhère à la communauté </a:t>
            </a:r>
            <a:r>
              <a:rPr lang="fr-FR" sz="2400" b="1" dirty="0">
                <a:solidFill>
                  <a:srgbClr val="373CF5"/>
                </a:solidFill>
                <a:latin typeface="Century Gothic"/>
              </a:rPr>
              <a:t>(la CCIAMP prend en charge mon adhésion)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C0B79D6-8F2D-4D4B-A98B-45A8D3E6CF21}"/>
              </a:ext>
            </a:extLst>
          </p:cNvPr>
          <p:cNvSpPr/>
          <p:nvPr/>
        </p:nvSpPr>
        <p:spPr>
          <a:xfrm>
            <a:off x="4414761" y="870219"/>
            <a:ext cx="46603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i="1" dirty="0">
                <a:solidFill>
                  <a:srgbClr val="373CF5"/>
                </a:solidFill>
              </a:rPr>
              <a:t>nombre d’utilisateurs illimité par entreprise</a:t>
            </a:r>
          </a:p>
        </p:txBody>
      </p:sp>
      <p:sp>
        <p:nvSpPr>
          <p:cNvPr id="10" name="Triangle rectangle 9"/>
          <p:cNvSpPr/>
          <p:nvPr/>
        </p:nvSpPr>
        <p:spPr>
          <a:xfrm flipV="1">
            <a:off x="0" y="0"/>
            <a:ext cx="2507226" cy="1165122"/>
          </a:xfrm>
          <a:prstGeom prst="rtTriangle">
            <a:avLst/>
          </a:prstGeom>
          <a:solidFill>
            <a:srgbClr val="373C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730" y="5995203"/>
            <a:ext cx="2281968" cy="770164"/>
          </a:xfrm>
          <a:prstGeom prst="rect">
            <a:avLst/>
          </a:prstGeom>
        </p:spPr>
      </p:pic>
      <p:sp>
        <p:nvSpPr>
          <p:cNvPr id="15" name="Triangle rectangle 14"/>
          <p:cNvSpPr/>
          <p:nvPr/>
        </p:nvSpPr>
        <p:spPr>
          <a:xfrm flipH="1">
            <a:off x="9586451" y="5707626"/>
            <a:ext cx="2605546" cy="1150374"/>
          </a:xfrm>
          <a:prstGeom prst="rtTriangle">
            <a:avLst/>
          </a:prstGeom>
          <a:solidFill>
            <a:srgbClr val="373C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56827" y="6057640"/>
            <a:ext cx="2035170" cy="59742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889182" y="2255888"/>
            <a:ext cx="2449710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>
                <a:solidFill>
                  <a:srgbClr val="373CF5"/>
                </a:solidFill>
                <a:latin typeface="Century Gothic"/>
                <a:cs typeface="Calibri"/>
              </a:rPr>
              <a:t>Newsletter</a:t>
            </a:r>
          </a:p>
          <a:p>
            <a:r>
              <a:rPr lang="fr-FR" sz="1400" b="1" dirty="0">
                <a:solidFill>
                  <a:srgbClr val="373CF5"/>
                </a:solidFill>
                <a:latin typeface="Century Gothic"/>
                <a:cs typeface="Calibri"/>
              </a:rPr>
              <a:t>Métropolitain Business Act</a:t>
            </a:r>
          </a:p>
          <a:p>
            <a:r>
              <a:rPr lang="fr-FR" sz="1400" dirty="0">
                <a:latin typeface="Century Gothic"/>
                <a:cs typeface="Calibri"/>
              </a:rPr>
              <a:t>mensuelle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25827" y="3551448"/>
            <a:ext cx="1062000" cy="10620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7933156" y="3644081"/>
            <a:ext cx="2283966" cy="116955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r-FR" sz="1400" b="1" dirty="0">
                <a:solidFill>
                  <a:srgbClr val="373CF5"/>
                </a:solidFill>
                <a:latin typeface="Century Gothic"/>
                <a:cs typeface="Calibri"/>
              </a:rPr>
              <a:t>Label/ blason</a:t>
            </a:r>
          </a:p>
          <a:p>
            <a:r>
              <a:rPr lang="fr-FR" sz="1400" dirty="0">
                <a:latin typeface="Century Gothic"/>
                <a:cs typeface="Calibri"/>
              </a:rPr>
              <a:t>logo, visuel</a:t>
            </a:r>
          </a:p>
          <a:p>
            <a:r>
              <a:rPr lang="fr-FR" sz="1400" dirty="0">
                <a:latin typeface="Century Gothic"/>
                <a:cs typeface="Calibri"/>
              </a:rPr>
              <a:t>appartenance à la communauté</a:t>
            </a:r>
          </a:p>
          <a:p>
            <a:endParaRPr lang="fr-FR" sz="1400" dirty="0">
              <a:solidFill>
                <a:srgbClr val="373CF5"/>
              </a:solidFill>
              <a:latin typeface="Century Gothic" panose="020B0502020202020204" pitchFamily="34" charset="0"/>
              <a:cs typeface="Calibri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8413" y="3624589"/>
            <a:ext cx="1184118" cy="91571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55722" y="3650432"/>
            <a:ext cx="271250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373CF5"/>
                </a:solidFill>
                <a:latin typeface="Century Gothic"/>
                <a:cs typeface="Calibri"/>
              </a:rPr>
              <a:t>Atelier de prise en main</a:t>
            </a:r>
          </a:p>
          <a:p>
            <a:r>
              <a:rPr lang="fr-FR" sz="1400" b="1" dirty="0">
                <a:solidFill>
                  <a:srgbClr val="373CF5"/>
                </a:solidFill>
                <a:latin typeface="Century Gothic"/>
                <a:cs typeface="Calibri"/>
              </a:rPr>
              <a:t>de la plateforme</a:t>
            </a:r>
          </a:p>
          <a:p>
            <a:r>
              <a:rPr lang="fr-FR" sz="1400" dirty="0">
                <a:latin typeface="Century Gothic"/>
                <a:cs typeface="Calibri"/>
              </a:rPr>
              <a:t>mensuel, 45’’</a:t>
            </a: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96782">
            <a:off x="1647931" y="2118218"/>
            <a:ext cx="1089161" cy="108916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705640" y="1981077"/>
            <a:ext cx="29915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373CF5"/>
                </a:solidFill>
                <a:latin typeface="Century Gothic"/>
                <a:cs typeface="Calibri"/>
              </a:rPr>
              <a:t>Plateforme digitale</a:t>
            </a:r>
          </a:p>
          <a:p>
            <a:r>
              <a:rPr lang="fr-FR" sz="1400" dirty="0">
                <a:latin typeface="Century Gothic"/>
                <a:cs typeface="Calibri"/>
              </a:rPr>
              <a:t>Full </a:t>
            </a:r>
            <a:r>
              <a:rPr lang="fr-FR" sz="1400" dirty="0" err="1">
                <a:latin typeface="Century Gothic"/>
                <a:cs typeface="Calibri"/>
              </a:rPr>
              <a:t>access</a:t>
            </a:r>
            <a:r>
              <a:rPr lang="fr-FR" sz="1400" dirty="0">
                <a:latin typeface="Century Gothic"/>
                <a:cs typeface="Calibri"/>
              </a:rPr>
              <a:t> </a:t>
            </a:r>
          </a:p>
          <a:p>
            <a:r>
              <a:rPr lang="fr-FR" sz="1400" dirty="0">
                <a:latin typeface="Century Gothic"/>
                <a:cs typeface="Calibri"/>
              </a:rPr>
              <a:t>Fiche entreprise</a:t>
            </a:r>
          </a:p>
          <a:p>
            <a:r>
              <a:rPr lang="fr-FR" sz="1400" dirty="0">
                <a:latin typeface="Century Gothic"/>
                <a:cs typeface="Calibri"/>
              </a:rPr>
              <a:t>Publication de besoins d'achats Conversation 1to1</a:t>
            </a:r>
          </a:p>
          <a:p>
            <a:r>
              <a:rPr lang="fr-FR" sz="1400" dirty="0">
                <a:latin typeface="Century Gothic"/>
                <a:cs typeface="Calibri"/>
              </a:rPr>
              <a:t>Veille sur les marchés</a:t>
            </a:r>
            <a:endParaRPr lang="fr-FR" sz="1400" dirty="0"/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8"/>
          <a:srcRect l="28349" t="25631" r="19053" b="24154"/>
          <a:stretch/>
        </p:blipFill>
        <p:spPr>
          <a:xfrm>
            <a:off x="6770854" y="2255157"/>
            <a:ext cx="952934" cy="909776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7955601" y="5200399"/>
            <a:ext cx="3514950" cy="707886"/>
          </a:xfrm>
          <a:prstGeom prst="rect">
            <a:avLst/>
          </a:prstGeom>
        </p:spPr>
        <p:txBody>
          <a:bodyPr wrap="square" lIns="91440" tIns="45720" rIns="91440" bIns="45720" numCol="1" anchor="t">
            <a:spAutoFit/>
          </a:bodyPr>
          <a:lstStyle/>
          <a:p>
            <a:pPr lvl="0">
              <a:defRPr/>
            </a:pPr>
            <a:r>
              <a:rPr lang="fr-FR" sz="1400" b="1" dirty="0">
                <a:solidFill>
                  <a:srgbClr val="373CF5"/>
                </a:solidFill>
                <a:latin typeface="Century Gothic" panose="020B0502020202020204" pitchFamily="34" charset="0"/>
                <a:cs typeface="Calibri"/>
              </a:rPr>
              <a:t>Réunion d’information</a:t>
            </a:r>
          </a:p>
          <a:p>
            <a:pPr lvl="0">
              <a:defRPr/>
            </a:pPr>
            <a:r>
              <a:rPr lang="fr-FR" sz="14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Calibri"/>
              </a:rPr>
              <a:t>Grands comptes/solutions innovantes</a:t>
            </a:r>
          </a:p>
          <a:p>
            <a:endParaRPr lang="fr-FR" sz="1200" dirty="0">
              <a:latin typeface="Century Gothic"/>
              <a:cs typeface="Calibri"/>
            </a:endParaRP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56313" y="4927926"/>
            <a:ext cx="872396" cy="87239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04290" y="5061658"/>
            <a:ext cx="346791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373CF5"/>
                </a:solidFill>
                <a:latin typeface="Century Gothic" panose="020B0502020202020204" pitchFamily="34" charset="0"/>
                <a:cs typeface="Calibri"/>
              </a:rPr>
              <a:t>Café du jeudi</a:t>
            </a:r>
          </a:p>
          <a:p>
            <a:r>
              <a:rPr lang="fr-FR" sz="1400" dirty="0">
                <a:latin typeface="Century Gothic" panose="020B0502020202020204" pitchFamily="34" charset="0"/>
                <a:cs typeface="Calibri"/>
              </a:rPr>
              <a:t>Rdv bimestriel</a:t>
            </a:r>
          </a:p>
          <a:p>
            <a:r>
              <a:rPr lang="fr-FR" sz="1400" dirty="0">
                <a:latin typeface="Century Gothic" panose="020B0502020202020204" pitchFamily="34" charset="0"/>
                <a:cs typeface="Calibri"/>
              </a:rPr>
              <a:t>Réseautage – Business - Solidarité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10"/>
          <a:srcRect b="8424"/>
          <a:stretch/>
        </p:blipFill>
        <p:spPr>
          <a:xfrm>
            <a:off x="7039454" y="4968499"/>
            <a:ext cx="952934" cy="93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626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730" y="5995203"/>
            <a:ext cx="2281968" cy="770164"/>
          </a:xfrm>
          <a:prstGeom prst="rect">
            <a:avLst/>
          </a:prstGeom>
        </p:spPr>
      </p:pic>
      <p:sp>
        <p:nvSpPr>
          <p:cNvPr id="42" name="Rectangle : avec coins arrondis en diagonale 41"/>
          <p:cNvSpPr/>
          <p:nvPr/>
        </p:nvSpPr>
        <p:spPr>
          <a:xfrm>
            <a:off x="6766560" y="2949036"/>
            <a:ext cx="4493623" cy="1775419"/>
          </a:xfrm>
          <a:prstGeom prst="round2DiagRect">
            <a:avLst/>
          </a:prstGeom>
          <a:solidFill>
            <a:schemeClr val="bg1"/>
          </a:solidFill>
          <a:ln>
            <a:solidFill>
              <a:srgbClr val="373C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 : avec coins arrondis en diagonale 40"/>
          <p:cNvSpPr/>
          <p:nvPr/>
        </p:nvSpPr>
        <p:spPr>
          <a:xfrm>
            <a:off x="2177968" y="2989440"/>
            <a:ext cx="4267596" cy="2718186"/>
          </a:xfrm>
          <a:prstGeom prst="round2DiagRect">
            <a:avLst/>
          </a:prstGeom>
          <a:solidFill>
            <a:schemeClr val="bg1"/>
          </a:solidFill>
          <a:ln>
            <a:solidFill>
              <a:srgbClr val="373C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F3A51D2-DA76-477E-82A7-C29F21045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1FF2A6E-72E9-E74C-BD18-1E0E286E37D5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2068286" y="400630"/>
            <a:ext cx="903775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>
                <a:solidFill>
                  <a:srgbClr val="373CF5"/>
                </a:solidFill>
                <a:latin typeface="Century Gothic"/>
              </a:rPr>
              <a:t>Un statut Premium pour 300 euros HT</a:t>
            </a:r>
            <a:r>
              <a:rPr lang="fr-FR" sz="2800" b="1" dirty="0">
                <a:solidFill>
                  <a:schemeClr val="bg1"/>
                </a:solidFill>
                <a:latin typeface="Century Gothic"/>
              </a:rPr>
              <a:t> </a:t>
            </a:r>
            <a:r>
              <a:rPr lang="fr-FR" sz="2800" b="1" dirty="0">
                <a:solidFill>
                  <a:srgbClr val="373CF5"/>
                </a:solidFill>
                <a:latin typeface="Century Gothic"/>
              </a:rPr>
              <a:t>(la CCIAMP prend en charge le différentiel )</a:t>
            </a:r>
            <a:r>
              <a:rPr lang="fr-FR" sz="2800" b="1" dirty="0">
                <a:solidFill>
                  <a:schemeClr val="bg1"/>
                </a:solidFill>
                <a:latin typeface="Century Gothic"/>
              </a:rPr>
              <a:t> </a:t>
            </a:r>
          </a:p>
          <a:p>
            <a:r>
              <a:rPr lang="fr-FR" sz="2000" i="1" dirty="0">
                <a:solidFill>
                  <a:srgbClr val="373CF5"/>
                </a:solidFill>
                <a:latin typeface="Century Gothic"/>
              </a:rPr>
              <a:t>Prix annuel par entreprise </a:t>
            </a:r>
            <a:r>
              <a:rPr lang="fr-FR" sz="2000" i="1" dirty="0">
                <a:solidFill>
                  <a:srgbClr val="373CF5"/>
                </a:solidFill>
                <a:latin typeface="Century Gothic"/>
                <a:cs typeface="Calibri"/>
              </a:rPr>
              <a:t>en complément de la formule Adhérent</a:t>
            </a:r>
          </a:p>
          <a:p>
            <a:endParaRPr lang="fr-FR" sz="2000" i="1" dirty="0">
              <a:solidFill>
                <a:srgbClr val="373CF5"/>
              </a:solidFill>
              <a:latin typeface="Century Gothic"/>
            </a:endParaRPr>
          </a:p>
        </p:txBody>
      </p:sp>
      <p:sp>
        <p:nvSpPr>
          <p:cNvPr id="14" name="Triangle rectangle 13"/>
          <p:cNvSpPr/>
          <p:nvPr/>
        </p:nvSpPr>
        <p:spPr>
          <a:xfrm flipV="1">
            <a:off x="0" y="0"/>
            <a:ext cx="2507226" cy="1165122"/>
          </a:xfrm>
          <a:prstGeom prst="rtTriangle">
            <a:avLst/>
          </a:prstGeom>
          <a:solidFill>
            <a:srgbClr val="373C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iangle rectangle 15"/>
          <p:cNvSpPr/>
          <p:nvPr/>
        </p:nvSpPr>
        <p:spPr>
          <a:xfrm flipH="1">
            <a:off x="9586451" y="5707626"/>
            <a:ext cx="2605546" cy="1150374"/>
          </a:xfrm>
          <a:prstGeom prst="rtTriangle">
            <a:avLst/>
          </a:prstGeom>
          <a:solidFill>
            <a:srgbClr val="373C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56827" y="6057640"/>
            <a:ext cx="2035170" cy="597420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2344218" y="3055799"/>
            <a:ext cx="4038897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400" dirty="0">
              <a:solidFill>
                <a:schemeClr val="tx2">
                  <a:lumMod val="75000"/>
                </a:schemeClr>
              </a:solidFill>
              <a:latin typeface="Century Gothic"/>
              <a:cs typeface="Calibri"/>
            </a:endParaRPr>
          </a:p>
          <a:p>
            <a:endParaRPr lang="fr-FR" sz="1400" dirty="0">
              <a:solidFill>
                <a:schemeClr val="tx2">
                  <a:lumMod val="75000"/>
                </a:schemeClr>
              </a:solidFill>
              <a:latin typeface="Century Gothic"/>
              <a:cs typeface="Calibri"/>
            </a:endParaRPr>
          </a:p>
          <a:p>
            <a:r>
              <a:rPr lang="fr-FR" sz="1400" dirty="0">
                <a:solidFill>
                  <a:schemeClr val="tx2">
                    <a:lumMod val="75000"/>
                  </a:schemeClr>
                </a:solidFill>
                <a:latin typeface="Century Gothic"/>
                <a:cs typeface="Calibri"/>
              </a:rPr>
              <a:t>Accès à un catalogue de prestations exclusives</a:t>
            </a:r>
          </a:p>
          <a:p>
            <a:endParaRPr lang="fr-FR" sz="1400" dirty="0">
              <a:solidFill>
                <a:schemeClr val="tx2">
                  <a:lumMod val="75000"/>
                </a:schemeClr>
              </a:solidFill>
              <a:latin typeface="Century Gothic"/>
              <a:cs typeface="Calibri"/>
            </a:endParaRPr>
          </a:p>
          <a:p>
            <a:r>
              <a:rPr lang="fr-FR" sz="1400" dirty="0">
                <a:solidFill>
                  <a:schemeClr val="tx2">
                    <a:lumMod val="75000"/>
                  </a:schemeClr>
                </a:solidFill>
                <a:latin typeface="Century Gothic"/>
                <a:cs typeface="Calibri"/>
              </a:rPr>
              <a:t>Propositions de mes services/produits à tarifs préférentiels à la communauté</a:t>
            </a:r>
          </a:p>
          <a:p>
            <a:endParaRPr lang="fr-FR" sz="1400" dirty="0">
              <a:solidFill>
                <a:schemeClr val="tx2">
                  <a:lumMod val="75000"/>
                </a:schemeClr>
              </a:solidFill>
              <a:latin typeface="Century Gothic"/>
              <a:cs typeface="Calibri"/>
              <a:hlinkClick r:id="" action="ppaction://noaction"/>
            </a:endParaRPr>
          </a:p>
          <a:p>
            <a:r>
              <a:rPr lang="fr-FR" sz="1400" dirty="0">
                <a:solidFill>
                  <a:schemeClr val="tx2">
                    <a:lumMod val="75000"/>
                  </a:schemeClr>
                </a:solidFill>
                <a:latin typeface="Century Gothic"/>
                <a:cs typeface="Calibri"/>
              </a:rPr>
              <a:t>Rencontre à valeur Ajoutée bimestrielle (bonnes pratiques, résolution de problématiques, TPE-PME et GC confondus)</a:t>
            </a:r>
          </a:p>
          <a:p>
            <a:endParaRPr lang="fr-FR" sz="1200" dirty="0">
              <a:latin typeface="Century Gothic" panose="020B0502020202020204" pitchFamily="34" charset="0"/>
              <a:cs typeface="Calibri"/>
            </a:endParaRPr>
          </a:p>
          <a:p>
            <a:endParaRPr lang="fr-FR" sz="1200" dirty="0">
              <a:latin typeface="Century Gothic"/>
              <a:cs typeface="Calibri"/>
              <a:hlinkClick r:id="" action="ppaction://noaction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951735" y="3277953"/>
            <a:ext cx="4607851" cy="1384995"/>
          </a:xfrm>
          <a:prstGeom prst="rect">
            <a:avLst/>
          </a:prstGeom>
        </p:spPr>
        <p:txBody>
          <a:bodyPr wrap="square" lIns="91440" tIns="45720" rIns="91440" bIns="45720" numCol="1" anchor="t">
            <a:spAutoFit/>
          </a:bodyPr>
          <a:lstStyle/>
          <a:p>
            <a:endParaRPr lang="fr-FR" sz="1400" dirty="0">
              <a:solidFill>
                <a:schemeClr val="tx2">
                  <a:lumMod val="75000"/>
                </a:schemeClr>
              </a:solidFill>
              <a:latin typeface="Century Gothic"/>
              <a:cs typeface="Calibri"/>
            </a:endParaRPr>
          </a:p>
          <a:p>
            <a:r>
              <a:rPr lang="fr-FR" sz="1400" dirty="0">
                <a:solidFill>
                  <a:schemeClr val="tx2">
                    <a:lumMod val="75000"/>
                  </a:schemeClr>
                </a:solidFill>
                <a:latin typeface="Century Gothic"/>
                <a:cs typeface="Calibri"/>
              </a:rPr>
              <a:t>Accès privilégié sur les évènements CCIAMP</a:t>
            </a:r>
          </a:p>
          <a:p>
            <a:r>
              <a:rPr lang="fr-FR" sz="1400" dirty="0">
                <a:solidFill>
                  <a:schemeClr val="tx2">
                    <a:lumMod val="75000"/>
                  </a:schemeClr>
                </a:solidFill>
                <a:latin typeface="Century Gothic"/>
                <a:cs typeface="Calibri"/>
              </a:rPr>
              <a:t>et les conventions </a:t>
            </a:r>
            <a:r>
              <a:rPr lang="fr-FR" sz="1400" dirty="0" err="1">
                <a:solidFill>
                  <a:schemeClr val="tx2">
                    <a:lumMod val="75000"/>
                  </a:schemeClr>
                </a:solidFill>
                <a:latin typeface="Century Gothic"/>
                <a:cs typeface="Calibri"/>
              </a:rPr>
              <a:t>BtoB</a:t>
            </a:r>
            <a:endParaRPr lang="fr-FR" sz="1400" dirty="0">
              <a:solidFill>
                <a:schemeClr val="tx2">
                  <a:lumMod val="75000"/>
                </a:schemeClr>
              </a:solidFill>
              <a:latin typeface="Century Gothic"/>
              <a:cs typeface="Calibri"/>
            </a:endParaRPr>
          </a:p>
          <a:p>
            <a:endParaRPr lang="fr-FR" sz="1400" dirty="0">
              <a:solidFill>
                <a:schemeClr val="tx2">
                  <a:lumMod val="75000"/>
                </a:schemeClr>
              </a:solidFill>
              <a:latin typeface="Century Gothic"/>
              <a:cs typeface="Calibri"/>
            </a:endParaRPr>
          </a:p>
          <a:p>
            <a:r>
              <a:rPr lang="fr-FR" sz="1400" dirty="0">
                <a:solidFill>
                  <a:schemeClr val="tx2">
                    <a:lumMod val="75000"/>
                  </a:schemeClr>
                </a:solidFill>
                <a:latin typeface="Century Gothic"/>
                <a:cs typeface="Calibri"/>
              </a:rPr>
              <a:t>Mise en relation facilitée avec des décideurs</a:t>
            </a:r>
          </a:p>
          <a:p>
            <a:endParaRPr lang="fr-FR" sz="1400" dirty="0">
              <a:solidFill>
                <a:schemeClr val="tx2">
                  <a:lumMod val="75000"/>
                </a:schemeClr>
              </a:solidFill>
              <a:latin typeface="Century Gothic"/>
              <a:cs typeface="Calibri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638167" y="3058212"/>
            <a:ext cx="1454244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373CF5"/>
                </a:solidFill>
                <a:latin typeface="Century Gothic"/>
              </a:rPr>
              <a:t>Visibilité/Business </a:t>
            </a:r>
          </a:p>
        </p:txBody>
      </p:sp>
      <p:pic>
        <p:nvPicPr>
          <p:cNvPr id="47" name="Image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41971" y="2169900"/>
            <a:ext cx="1085218" cy="1085218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 rotWithShape="1">
          <a:blip r:embed="rId6"/>
          <a:srcRect l="21398" t="22122" r="17557" b="25549"/>
          <a:stretch/>
        </p:blipFill>
        <p:spPr>
          <a:xfrm>
            <a:off x="3456878" y="2417611"/>
            <a:ext cx="1281244" cy="109832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7" name="Rectangle 36"/>
          <p:cNvSpPr/>
          <p:nvPr/>
        </p:nvSpPr>
        <p:spPr>
          <a:xfrm>
            <a:off x="9770690" y="3070031"/>
            <a:ext cx="933269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373CF5"/>
                </a:solidFill>
                <a:latin typeface="Century Gothic"/>
                <a:cs typeface="Calibri"/>
              </a:rPr>
              <a:t>Accès VIP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068286" y="1973095"/>
            <a:ext cx="49872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latin typeface="Century Gothic"/>
                <a:cs typeface="Calibri"/>
              </a:rPr>
              <a:t>Le + : des mises en relation privilégiées</a:t>
            </a:r>
          </a:p>
        </p:txBody>
      </p:sp>
    </p:spTree>
    <p:extLst>
      <p:ext uri="{BB962C8B-B14F-4D97-AF65-F5344CB8AC3E}">
        <p14:creationId xmlns:p14="http://schemas.microsoft.com/office/powerpoint/2010/main" val="3603861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855358" y="1484729"/>
            <a:ext cx="10760527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latin typeface="Century Gothic" panose="020B0502020202020204" pitchFamily="34" charset="0"/>
                <a:cs typeface="Calibri"/>
              </a:rPr>
              <a:t>Une nouvelle opportunité de jouer collectif </a:t>
            </a:r>
            <a:r>
              <a:rPr lang="fr-FR" sz="2000" dirty="0">
                <a:latin typeface="Century Gothic" panose="020B0502020202020204" pitchFamily="34" charset="0"/>
                <a:cs typeface="Calibri"/>
              </a:rPr>
              <a:t>au bénéfice de nos entreprises en étant </a:t>
            </a:r>
            <a:r>
              <a:rPr lang="fr-FR" sz="2000" b="1" dirty="0">
                <a:latin typeface="Century Gothic" panose="020B0502020202020204" pitchFamily="34" charset="0"/>
                <a:cs typeface="Calibri"/>
              </a:rPr>
              <a:t>partenaire </a:t>
            </a:r>
            <a:r>
              <a:rPr lang="fr-FR" sz="2000" dirty="0">
                <a:latin typeface="Century Gothic" panose="020B0502020202020204" pitchFamily="34" charset="0"/>
                <a:cs typeface="Calibri"/>
              </a:rPr>
              <a:t>du MBA </a:t>
            </a:r>
            <a:r>
              <a:rPr lang="fr-FR" sz="2000" b="1" dirty="0">
                <a:latin typeface="Century Gothic" panose="020B0502020202020204" pitchFamily="34" charset="0"/>
                <a:cs typeface="Calibri"/>
              </a:rPr>
              <a:t>dès le lancement </a:t>
            </a:r>
            <a:r>
              <a:rPr lang="fr-FR" sz="2000" dirty="0">
                <a:latin typeface="Century Gothic" panose="020B0502020202020204" pitchFamily="34" charset="0"/>
                <a:cs typeface="Calibri"/>
              </a:rPr>
              <a:t>2021</a:t>
            </a:r>
          </a:p>
          <a:p>
            <a:endParaRPr lang="fr-FR" b="1" dirty="0">
              <a:latin typeface="Century Gothic" panose="020B0502020202020204" pitchFamily="34" charset="0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Century Gothic" panose="020B0502020202020204" pitchFamily="34" charset="0"/>
                <a:cs typeface="Calibri"/>
              </a:rPr>
              <a:t>En étant </a:t>
            </a:r>
            <a:r>
              <a:rPr lang="fr-FR" b="1" dirty="0">
                <a:latin typeface="Century Gothic" panose="020B0502020202020204" pitchFamily="34" charset="0"/>
                <a:cs typeface="Calibri"/>
              </a:rPr>
              <a:t>affiché </a:t>
            </a:r>
            <a:r>
              <a:rPr lang="fr-FR" dirty="0">
                <a:latin typeface="Century Gothic" panose="020B0502020202020204" pitchFamily="34" charset="0"/>
                <a:cs typeface="Calibri"/>
              </a:rPr>
              <a:t>sur le site MBA, dans sa Newsletter, et dans les différentes communications</a:t>
            </a:r>
          </a:p>
          <a:p>
            <a:endParaRPr lang="fr-FR" b="1" dirty="0">
              <a:latin typeface="Century Gothic" panose="020B0502020202020204" pitchFamily="34" charset="0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Century Gothic" panose="020B0502020202020204" pitchFamily="34" charset="0"/>
                <a:cs typeface="Calibri"/>
              </a:rPr>
              <a:t>En inscrivant vos membres </a:t>
            </a:r>
            <a:r>
              <a:rPr lang="fr-FR" b="1" dirty="0">
                <a:latin typeface="Century Gothic" panose="020B0502020202020204" pitchFamily="34" charset="0"/>
                <a:cs typeface="Calibri"/>
              </a:rPr>
              <a:t>dans la plateforme </a:t>
            </a:r>
            <a:r>
              <a:rPr lang="fr-FR" dirty="0">
                <a:latin typeface="Century Gothic" panose="020B0502020202020204" pitchFamily="34" charset="0"/>
                <a:cs typeface="Calibri"/>
              </a:rPr>
              <a:t>(pour élargir encore la communauté et d’atteindre une masse critique)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b="1" dirty="0">
              <a:latin typeface="Century Gothic" panose="020B0502020202020204" pitchFamily="34" charset="0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Century Gothic" panose="020B0502020202020204" pitchFamily="34" charset="0"/>
                <a:cs typeface="Calibri"/>
              </a:rPr>
              <a:t>En </a:t>
            </a:r>
            <a:r>
              <a:rPr lang="fr-FR" b="1" dirty="0">
                <a:latin typeface="Century Gothic" panose="020B0502020202020204" pitchFamily="34" charset="0"/>
                <a:cs typeface="Calibri"/>
              </a:rPr>
              <a:t>impliquant le MBA/l’achat local </a:t>
            </a:r>
            <a:r>
              <a:rPr lang="fr-FR" dirty="0">
                <a:latin typeface="Century Gothic" panose="020B0502020202020204" pitchFamily="34" charset="0"/>
                <a:cs typeface="Calibri"/>
              </a:rPr>
              <a:t>dans vos rencontres (témoignages de PME, venue de GDO, ateliers sur le business local, …)</a:t>
            </a:r>
            <a:endParaRPr lang="fr-FR" b="1" dirty="0">
              <a:latin typeface="Century Gothic" panose="020B0502020202020204" pitchFamily="34" charset="0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>
              <a:latin typeface="Century Gothic" panose="020B0502020202020204" pitchFamily="34" charset="0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Century Gothic" panose="020B0502020202020204" pitchFamily="34" charset="0"/>
                <a:cs typeface="Calibri"/>
              </a:rPr>
              <a:t>En </a:t>
            </a:r>
            <a:r>
              <a:rPr lang="fr-FR" b="1" dirty="0">
                <a:latin typeface="Century Gothic" panose="020B0502020202020204" pitchFamily="34" charset="0"/>
                <a:cs typeface="Calibri"/>
              </a:rPr>
              <a:t>accueillant une rencontre mensuelle </a:t>
            </a:r>
            <a:r>
              <a:rPr lang="fr-FR" dirty="0">
                <a:latin typeface="Century Gothic" panose="020B0502020202020204" pitchFamily="34" charset="0"/>
                <a:cs typeface="Calibri"/>
              </a:rPr>
              <a:t>du MBA</a:t>
            </a:r>
          </a:p>
          <a:p>
            <a:endParaRPr lang="fr-FR" dirty="0">
              <a:latin typeface="Century Gothic" panose="020B0502020202020204" pitchFamily="34" charset="0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Century Gothic" panose="020B0502020202020204" pitchFamily="34" charset="0"/>
                <a:cs typeface="Calibri"/>
              </a:rPr>
              <a:t>En participant à l’organisation des réunions d’information des Grands Comptes,…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b="1" dirty="0">
              <a:latin typeface="Century Gothic" panose="020B0502020202020204" pitchFamily="34" charset="0"/>
              <a:cs typeface="Calibri"/>
            </a:endParaRPr>
          </a:p>
          <a:p>
            <a:endParaRPr lang="fr-FR" sz="1400" dirty="0">
              <a:latin typeface="Century Gothic" panose="020B0502020202020204" pitchFamily="34" charset="0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>
              <a:latin typeface="Century Gothic" panose="020B0502020202020204" pitchFamily="34" charset="0"/>
              <a:cs typeface="Calibri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730" y="5995203"/>
            <a:ext cx="2281968" cy="770164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F3A51D2-DA76-477E-82A7-C29F21045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1FF2A6E-72E9-E74C-BD18-1E0E286E37D5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2159028" y="306825"/>
            <a:ext cx="96791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800" b="1" dirty="0">
              <a:solidFill>
                <a:schemeClr val="bg1"/>
              </a:solidFill>
              <a:highlight>
                <a:srgbClr val="373CF5"/>
              </a:highlight>
              <a:latin typeface="Century Gothic"/>
            </a:endParaRPr>
          </a:p>
        </p:txBody>
      </p:sp>
      <p:sp>
        <p:nvSpPr>
          <p:cNvPr id="14" name="Triangle rectangle 13"/>
          <p:cNvSpPr/>
          <p:nvPr/>
        </p:nvSpPr>
        <p:spPr>
          <a:xfrm flipV="1">
            <a:off x="0" y="0"/>
            <a:ext cx="2507226" cy="1165122"/>
          </a:xfrm>
          <a:prstGeom prst="rtTriangle">
            <a:avLst/>
          </a:prstGeom>
          <a:solidFill>
            <a:srgbClr val="373C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iangle rectangle 15"/>
          <p:cNvSpPr/>
          <p:nvPr/>
        </p:nvSpPr>
        <p:spPr>
          <a:xfrm flipH="1">
            <a:off x="9586451" y="5707626"/>
            <a:ext cx="2605546" cy="1150374"/>
          </a:xfrm>
          <a:prstGeom prst="rtTriangle">
            <a:avLst/>
          </a:prstGeom>
          <a:solidFill>
            <a:srgbClr val="373C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56827" y="6057640"/>
            <a:ext cx="2035170" cy="59742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3221205" y="2113855"/>
            <a:ext cx="7153448" cy="461665"/>
          </a:xfrm>
          <a:prstGeom prst="rect">
            <a:avLst/>
          </a:prstGeom>
        </p:spPr>
        <p:txBody>
          <a:bodyPr wrap="square" lIns="91440" tIns="45720" rIns="91440" bIns="45720" numCol="2" anchor="t">
            <a:spAutoFit/>
          </a:bodyPr>
          <a:lstStyle/>
          <a:p>
            <a:endParaRPr lang="fr-FR" sz="2400" b="1" dirty="0">
              <a:solidFill>
                <a:srgbClr val="6F1549"/>
              </a:solidFill>
              <a:latin typeface="Century Gothic"/>
              <a:cs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61518" y="5655481"/>
            <a:ext cx="50490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latin typeface="Century Gothic" panose="020B0502020202020204" pitchFamily="34" charset="0"/>
                <a:cs typeface="Calibri"/>
              </a:rPr>
              <a:t>Ensemble on est plus fort 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110450" y="5706572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373CF5"/>
                </a:solidFill>
                <a:latin typeface="Century Gothic"/>
                <a:cs typeface="Calibri"/>
              </a:rPr>
              <a:t>+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611041" y="5233198"/>
            <a:ext cx="825785" cy="1200329"/>
          </a:xfrm>
          <a:prstGeom prst="rect">
            <a:avLst/>
          </a:prstGeom>
        </p:spPr>
        <p:txBody>
          <a:bodyPr wrap="square" lIns="91440" tIns="45720" rIns="91440" bIns="45720" numCol="2" anchor="t">
            <a:spAutoFit/>
          </a:bodyPr>
          <a:lstStyle/>
          <a:p>
            <a:r>
              <a:rPr lang="fr-FR" sz="7200" b="1" dirty="0">
                <a:solidFill>
                  <a:srgbClr val="373CF5"/>
                </a:solidFill>
                <a:latin typeface="Century Gothic"/>
                <a:cs typeface="Calibri"/>
              </a:rPr>
              <a:t>+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647676" y="5390339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6F1549"/>
                </a:solidFill>
                <a:latin typeface="Century Gothic"/>
                <a:cs typeface="Calibri"/>
              </a:rPr>
              <a:t>+</a:t>
            </a:r>
          </a:p>
        </p:txBody>
      </p:sp>
      <p:sp>
        <p:nvSpPr>
          <p:cNvPr id="5" name="Rectangle 4"/>
          <p:cNvSpPr/>
          <p:nvPr/>
        </p:nvSpPr>
        <p:spPr>
          <a:xfrm>
            <a:off x="1660416" y="6008729"/>
            <a:ext cx="74381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i="1" dirty="0"/>
          </a:p>
          <a:p>
            <a:r>
              <a:rPr lang="fr-FR" i="1" dirty="0"/>
              <a:t>#</a:t>
            </a:r>
            <a:r>
              <a:rPr lang="fr-FR" i="1" dirty="0" err="1"/>
              <a:t>TousAmbassadeurs</a:t>
            </a:r>
            <a:r>
              <a:rPr lang="fr-FR" i="1" dirty="0"/>
              <a:t> #</a:t>
            </a:r>
            <a:r>
              <a:rPr lang="fr-FR" i="1" dirty="0" err="1"/>
              <a:t>TousActeursDuChangement</a:t>
            </a:r>
            <a:r>
              <a:rPr lang="fr-FR" i="1" dirty="0"/>
              <a:t> #</a:t>
            </a:r>
            <a:r>
              <a:rPr lang="fr-FR" i="1" dirty="0" err="1"/>
              <a:t>TousExemplaires</a:t>
            </a:r>
            <a:r>
              <a:rPr lang="fr-FR" i="1" dirty="0"/>
              <a:t> </a:t>
            </a:r>
            <a:endParaRPr lang="fr-FR" dirty="0"/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031FE771-220E-46C5-8E28-81FCFBB4275A}"/>
              </a:ext>
            </a:extLst>
          </p:cNvPr>
          <p:cNvSpPr txBox="1">
            <a:spLocks/>
          </p:cNvSpPr>
          <p:nvPr/>
        </p:nvSpPr>
        <p:spPr>
          <a:xfrm>
            <a:off x="2159028" y="277103"/>
            <a:ext cx="945685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>
                <a:solidFill>
                  <a:srgbClr val="373CF5"/>
                </a:solidFill>
                <a:latin typeface="Century Gothic" panose="020B0502020202020204" pitchFamily="34" charset="0"/>
              </a:rPr>
              <a:t>Quelle valeur ajoutée pour vous ?</a:t>
            </a:r>
          </a:p>
        </p:txBody>
      </p:sp>
    </p:spTree>
    <p:extLst>
      <p:ext uri="{BB962C8B-B14F-4D97-AF65-F5344CB8AC3E}">
        <p14:creationId xmlns:p14="http://schemas.microsoft.com/office/powerpoint/2010/main" val="3374512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855358" y="1742658"/>
            <a:ext cx="10760527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latin typeface="Century Gothic" panose="020B0502020202020204" pitchFamily="34" charset="0"/>
                <a:cs typeface="Calibri"/>
              </a:rPr>
              <a:t>Une nouvelle opportunité de business</a:t>
            </a:r>
            <a:r>
              <a:rPr lang="fr-FR" sz="2000" dirty="0">
                <a:latin typeface="Century Gothic" panose="020B0502020202020204" pitchFamily="34" charset="0"/>
                <a:cs typeface="Calibri"/>
              </a:rPr>
              <a:t> en complémentarité de votre offre</a:t>
            </a:r>
          </a:p>
          <a:p>
            <a:r>
              <a:rPr lang="fr-FR" sz="2000" i="1" dirty="0">
                <a:latin typeface="Century Gothic" panose="020B0502020202020204" pitchFamily="34" charset="0"/>
                <a:cs typeface="Calibri"/>
              </a:rPr>
              <a:t>Sans coût pour l’année 2021 pour le statut adhérent</a:t>
            </a:r>
          </a:p>
          <a:p>
            <a:endParaRPr lang="fr-FR" b="1" dirty="0">
              <a:latin typeface="Century Gothic" panose="020B0502020202020204" pitchFamily="34" charset="0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Century Gothic" panose="020B0502020202020204" pitchFamily="34" charset="0"/>
                <a:cs typeface="Calibri"/>
              </a:rPr>
              <a:t>Avec des entreprises situées sur  l’ensemble du</a:t>
            </a:r>
            <a:r>
              <a:rPr lang="fr-FR" b="1" dirty="0">
                <a:latin typeface="Century Gothic" panose="020B0502020202020204" pitchFamily="34" charset="0"/>
                <a:cs typeface="Calibri"/>
              </a:rPr>
              <a:t> territoire AMP </a:t>
            </a:r>
            <a:r>
              <a:rPr lang="fr-FR" dirty="0">
                <a:latin typeface="Century Gothic" panose="020B0502020202020204" pitchFamily="34" charset="0"/>
                <a:cs typeface="Calibri"/>
              </a:rPr>
              <a:t>et transverse sur toutes</a:t>
            </a:r>
            <a:r>
              <a:rPr lang="fr-FR" b="1" dirty="0">
                <a:latin typeface="Century Gothic" panose="020B0502020202020204" pitchFamily="34" charset="0"/>
                <a:cs typeface="Calibri"/>
              </a:rPr>
              <a:t> les activités et filières </a:t>
            </a:r>
          </a:p>
          <a:p>
            <a:endParaRPr lang="fr-FR" b="1" dirty="0">
              <a:latin typeface="Century Gothic" panose="020B0502020202020204" pitchFamily="34" charset="0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Century Gothic" panose="020B0502020202020204" pitchFamily="34" charset="0"/>
                <a:cs typeface="Calibri"/>
              </a:rPr>
              <a:t>Grâce à une </a:t>
            </a:r>
            <a:r>
              <a:rPr lang="fr-FR" b="1" dirty="0">
                <a:latin typeface="Century Gothic" panose="020B0502020202020204" pitchFamily="34" charset="0"/>
                <a:cs typeface="Calibri"/>
              </a:rPr>
              <a:t>plateforme </a:t>
            </a:r>
            <a:r>
              <a:rPr lang="fr-FR" dirty="0">
                <a:latin typeface="Century Gothic" panose="020B0502020202020204" pitchFamily="34" charset="0"/>
                <a:cs typeface="Calibri"/>
              </a:rPr>
              <a:t>7/7 et 24/24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b="1" dirty="0">
              <a:latin typeface="Century Gothic" panose="020B0502020202020204" pitchFamily="34" charset="0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Century Gothic" panose="020B0502020202020204" pitchFamily="34" charset="0"/>
                <a:cs typeface="Calibri"/>
              </a:rPr>
              <a:t>En lien direct privilégié avec </a:t>
            </a:r>
            <a:r>
              <a:rPr lang="fr-FR" b="1" dirty="0">
                <a:latin typeface="Century Gothic" panose="020B0502020202020204" pitchFamily="34" charset="0"/>
                <a:cs typeface="Calibri"/>
              </a:rPr>
              <a:t>des acheteurs de grands comptes locaux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b="1" dirty="0">
              <a:latin typeface="Century Gothic" panose="020B0502020202020204" pitchFamily="34" charset="0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>
                <a:latin typeface="Century Gothic" panose="020B0502020202020204" pitchFamily="34" charset="0"/>
                <a:cs typeface="Calibri"/>
              </a:rPr>
              <a:t>En jouant le jeu du « Tous acheteur/tous vendeurs »  pour trouver </a:t>
            </a:r>
            <a:r>
              <a:rPr lang="fr-FR" b="1" dirty="0">
                <a:latin typeface="Century Gothic" panose="020B0502020202020204" pitchFamily="34" charset="0"/>
                <a:cs typeface="Calibri"/>
              </a:rPr>
              <a:t>ses clients et fournisseurs en proximité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b="1" dirty="0">
              <a:latin typeface="Century Gothic" panose="020B0502020202020204" pitchFamily="34" charset="0"/>
              <a:cs typeface="Calibri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730" y="5995203"/>
            <a:ext cx="2281968" cy="770164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F3A51D2-DA76-477E-82A7-C29F21045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1FF2A6E-72E9-E74C-BD18-1E0E286E37D5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2159028" y="306825"/>
            <a:ext cx="96791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800" b="1" dirty="0">
              <a:solidFill>
                <a:schemeClr val="bg1"/>
              </a:solidFill>
              <a:highlight>
                <a:srgbClr val="373CF5"/>
              </a:highlight>
              <a:latin typeface="Century Gothic"/>
            </a:endParaRPr>
          </a:p>
        </p:txBody>
      </p:sp>
      <p:sp>
        <p:nvSpPr>
          <p:cNvPr id="14" name="Triangle rectangle 13"/>
          <p:cNvSpPr/>
          <p:nvPr/>
        </p:nvSpPr>
        <p:spPr>
          <a:xfrm flipV="1">
            <a:off x="0" y="0"/>
            <a:ext cx="2507226" cy="1165122"/>
          </a:xfrm>
          <a:prstGeom prst="rtTriangle">
            <a:avLst/>
          </a:prstGeom>
          <a:solidFill>
            <a:srgbClr val="373C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iangle rectangle 15"/>
          <p:cNvSpPr/>
          <p:nvPr/>
        </p:nvSpPr>
        <p:spPr>
          <a:xfrm flipH="1">
            <a:off x="9586451" y="5707626"/>
            <a:ext cx="2605546" cy="1150374"/>
          </a:xfrm>
          <a:prstGeom prst="rtTriangle">
            <a:avLst/>
          </a:prstGeom>
          <a:solidFill>
            <a:srgbClr val="373C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56827" y="6057640"/>
            <a:ext cx="2035170" cy="59742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3221205" y="2113855"/>
            <a:ext cx="7153448" cy="461665"/>
          </a:xfrm>
          <a:prstGeom prst="rect">
            <a:avLst/>
          </a:prstGeom>
        </p:spPr>
        <p:txBody>
          <a:bodyPr wrap="square" lIns="91440" tIns="45720" rIns="91440" bIns="45720" numCol="2" anchor="t">
            <a:spAutoFit/>
          </a:bodyPr>
          <a:lstStyle/>
          <a:p>
            <a:endParaRPr lang="fr-FR" sz="2400" b="1" dirty="0">
              <a:solidFill>
                <a:srgbClr val="6F1549"/>
              </a:solidFill>
              <a:latin typeface="Century Gothic"/>
              <a:cs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61518" y="5655481"/>
            <a:ext cx="50490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latin typeface="Century Gothic" panose="020B0502020202020204" pitchFamily="34" charset="0"/>
                <a:cs typeface="Calibri"/>
              </a:rPr>
              <a:t>Ensemble on est plus fort 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110450" y="5706572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373CF5"/>
                </a:solidFill>
                <a:latin typeface="Century Gothic"/>
                <a:cs typeface="Calibri"/>
              </a:rPr>
              <a:t>+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611041" y="5233198"/>
            <a:ext cx="825785" cy="1200329"/>
          </a:xfrm>
          <a:prstGeom prst="rect">
            <a:avLst/>
          </a:prstGeom>
        </p:spPr>
        <p:txBody>
          <a:bodyPr wrap="square" lIns="91440" tIns="45720" rIns="91440" bIns="45720" numCol="2" anchor="t">
            <a:spAutoFit/>
          </a:bodyPr>
          <a:lstStyle/>
          <a:p>
            <a:r>
              <a:rPr lang="fr-FR" sz="7200" b="1" dirty="0">
                <a:solidFill>
                  <a:srgbClr val="373CF5"/>
                </a:solidFill>
                <a:latin typeface="Century Gothic"/>
                <a:cs typeface="Calibri"/>
              </a:rPr>
              <a:t>+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647676" y="5390339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6F1549"/>
                </a:solidFill>
                <a:latin typeface="Century Gothic"/>
                <a:cs typeface="Calibri"/>
              </a:rPr>
              <a:t>+</a:t>
            </a:r>
          </a:p>
        </p:txBody>
      </p:sp>
      <p:sp>
        <p:nvSpPr>
          <p:cNvPr id="5" name="Rectangle 4"/>
          <p:cNvSpPr/>
          <p:nvPr/>
        </p:nvSpPr>
        <p:spPr>
          <a:xfrm>
            <a:off x="1660416" y="6008729"/>
            <a:ext cx="74381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i="1" dirty="0"/>
          </a:p>
          <a:p>
            <a:r>
              <a:rPr lang="fr-FR" i="1" dirty="0"/>
              <a:t>#</a:t>
            </a:r>
            <a:r>
              <a:rPr lang="fr-FR" i="1" dirty="0" err="1"/>
              <a:t>TousAmbassadeurs</a:t>
            </a:r>
            <a:r>
              <a:rPr lang="fr-FR" i="1" dirty="0"/>
              <a:t> #</a:t>
            </a:r>
            <a:r>
              <a:rPr lang="fr-FR" i="1" dirty="0" err="1"/>
              <a:t>TousActeursDuChangement</a:t>
            </a:r>
            <a:r>
              <a:rPr lang="fr-FR" i="1" dirty="0"/>
              <a:t> #</a:t>
            </a:r>
            <a:r>
              <a:rPr lang="fr-FR" i="1" dirty="0" err="1"/>
              <a:t>TousExemplaires</a:t>
            </a:r>
            <a:r>
              <a:rPr lang="fr-FR" i="1" dirty="0"/>
              <a:t> </a:t>
            </a:r>
            <a:endParaRPr lang="fr-FR" dirty="0"/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031FE771-220E-46C5-8E28-81FCFBB4275A}"/>
              </a:ext>
            </a:extLst>
          </p:cNvPr>
          <p:cNvSpPr txBox="1">
            <a:spLocks/>
          </p:cNvSpPr>
          <p:nvPr/>
        </p:nvSpPr>
        <p:spPr>
          <a:xfrm>
            <a:off x="2159028" y="277103"/>
            <a:ext cx="945685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>
                <a:solidFill>
                  <a:srgbClr val="373CF5"/>
                </a:solidFill>
                <a:latin typeface="Century Gothic" panose="020B0502020202020204" pitchFamily="34" charset="0"/>
              </a:rPr>
              <a:t>Quelle valeur pour vos adhérents ?</a:t>
            </a:r>
          </a:p>
        </p:txBody>
      </p:sp>
    </p:spTree>
    <p:extLst>
      <p:ext uri="{BB962C8B-B14F-4D97-AF65-F5344CB8AC3E}">
        <p14:creationId xmlns:p14="http://schemas.microsoft.com/office/powerpoint/2010/main" val="3511766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ZoneTexte 44">
            <a:extLst>
              <a:ext uri="{FF2B5EF4-FFF2-40B4-BE49-F238E27FC236}">
                <a16:creationId xmlns:a16="http://schemas.microsoft.com/office/drawing/2014/main" id="{5B054830-CAF1-4795-9434-30DEF3FE79AB}"/>
              </a:ext>
            </a:extLst>
          </p:cNvPr>
          <p:cNvSpPr txBox="1"/>
          <p:nvPr/>
        </p:nvSpPr>
        <p:spPr>
          <a:xfrm>
            <a:off x="2948941" y="664846"/>
            <a:ext cx="184731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364">
              <a:defRPr/>
            </a:pPr>
            <a:endParaRPr lang="fr-FR" sz="1000" kern="0" dirty="0">
              <a:solidFill>
                <a:sysClr val="windowText" lastClr="000000"/>
              </a:solidFill>
              <a:latin typeface="Century Gothic" panose="020B0502020202020204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82" name="Titre 1">
            <a:extLst>
              <a:ext uri="{FF2B5EF4-FFF2-40B4-BE49-F238E27FC236}">
                <a16:creationId xmlns:a16="http://schemas.microsoft.com/office/drawing/2014/main" id="{F3F705B3-290D-433E-AA2C-147E5B4CF2F9}"/>
              </a:ext>
            </a:extLst>
          </p:cNvPr>
          <p:cNvSpPr txBox="1">
            <a:spLocks/>
          </p:cNvSpPr>
          <p:nvPr/>
        </p:nvSpPr>
        <p:spPr>
          <a:xfrm>
            <a:off x="2578128" y="-21528"/>
            <a:ext cx="903775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Mieux vendre et mieux acheter…</a:t>
            </a:r>
            <a:endParaRPr lang="fr-FR" sz="1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D05DC28-0667-4F90-B794-62E721157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2A6E-72E9-E74C-BD18-1E0E286E37D5}" type="slidenum">
              <a:rPr lang="fr-FR" smtClean="0"/>
              <a:t>6</a:t>
            </a:fld>
            <a:endParaRPr lang="fr-FR"/>
          </a:p>
        </p:txBody>
      </p:sp>
      <p:sp>
        <p:nvSpPr>
          <p:cNvPr id="12" name="Titre 1">
            <a:extLst/>
          </p:cNvPr>
          <p:cNvSpPr txBox="1">
            <a:spLocks/>
          </p:cNvSpPr>
          <p:nvPr/>
        </p:nvSpPr>
        <p:spPr>
          <a:xfrm>
            <a:off x="2578128" y="277103"/>
            <a:ext cx="903775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>
                <a:solidFill>
                  <a:srgbClr val="373CF5"/>
                </a:solidFill>
                <a:latin typeface="Century Gothic" panose="020B0502020202020204" pitchFamily="34" charset="0"/>
              </a:rPr>
              <a:t>Au programme de l’année 2020</a:t>
            </a:r>
          </a:p>
        </p:txBody>
      </p:sp>
      <p:sp>
        <p:nvSpPr>
          <p:cNvPr id="14" name="Triangle rectangle 13"/>
          <p:cNvSpPr/>
          <p:nvPr/>
        </p:nvSpPr>
        <p:spPr>
          <a:xfrm flipV="1">
            <a:off x="0" y="-1"/>
            <a:ext cx="2507226" cy="1165122"/>
          </a:xfrm>
          <a:prstGeom prst="rtTriangle">
            <a:avLst/>
          </a:prstGeom>
          <a:solidFill>
            <a:srgbClr val="373C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730" y="5995203"/>
            <a:ext cx="2281968" cy="770164"/>
          </a:xfrm>
          <a:prstGeom prst="rect">
            <a:avLst/>
          </a:prstGeom>
        </p:spPr>
      </p:pic>
      <p:sp>
        <p:nvSpPr>
          <p:cNvPr id="16" name="Triangle rectangle 15"/>
          <p:cNvSpPr/>
          <p:nvPr/>
        </p:nvSpPr>
        <p:spPr>
          <a:xfrm flipH="1">
            <a:off x="9586451" y="5707626"/>
            <a:ext cx="2605546" cy="1150374"/>
          </a:xfrm>
          <a:prstGeom prst="rtTriangle">
            <a:avLst/>
          </a:prstGeom>
          <a:solidFill>
            <a:srgbClr val="373C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56827" y="6057640"/>
            <a:ext cx="2035170" cy="597420"/>
          </a:xfrm>
          <a:prstGeom prst="rect">
            <a:avLst/>
          </a:prstGeom>
        </p:spPr>
      </p:pic>
      <p:sp>
        <p:nvSpPr>
          <p:cNvPr id="13" name="Rectangle 12">
            <a:extLst/>
          </p:cNvPr>
          <p:cNvSpPr/>
          <p:nvPr/>
        </p:nvSpPr>
        <p:spPr>
          <a:xfrm>
            <a:off x="1174177" y="1971751"/>
            <a:ext cx="92462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Calibri"/>
              </a:rPr>
              <a:t>Des échanges sur une thématique</a:t>
            </a:r>
          </a:p>
        </p:txBody>
      </p:sp>
      <p:sp>
        <p:nvSpPr>
          <p:cNvPr id="19" name="Rectangle 18">
            <a:extLst/>
          </p:cNvPr>
          <p:cNvSpPr/>
          <p:nvPr/>
        </p:nvSpPr>
        <p:spPr>
          <a:xfrm>
            <a:off x="1174177" y="3174467"/>
            <a:ext cx="92462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Calibri"/>
              </a:rPr>
              <a:t>Des rencontres avec des </a:t>
            </a:r>
            <a:r>
              <a:rPr lang="fr-FR" sz="2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Calibri"/>
              </a:rPr>
              <a:t>acheteurs de </a:t>
            </a:r>
            <a:r>
              <a:rPr lang="fr-FR" sz="2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Calibri"/>
              </a:rPr>
              <a:t>grands comptes</a:t>
            </a:r>
          </a:p>
          <a:p>
            <a:r>
              <a:rPr lang="fr-FR" b="1" dirty="0">
                <a:latin typeface="Century Gothic" panose="020B0502020202020204" pitchFamily="34" charset="0"/>
                <a:cs typeface="Calibri"/>
              </a:rPr>
              <a:t>(les parcs naturels, </a:t>
            </a:r>
            <a:r>
              <a:rPr lang="fr-FR" b="1" dirty="0" err="1">
                <a:latin typeface="Century Gothic" panose="020B0502020202020204" pitchFamily="34" charset="0"/>
                <a:cs typeface="Calibri"/>
              </a:rPr>
              <a:t>Iter</a:t>
            </a:r>
            <a:r>
              <a:rPr lang="fr-FR" b="1" dirty="0">
                <a:latin typeface="Century Gothic" panose="020B0502020202020204" pitchFamily="34" charset="0"/>
                <a:cs typeface="Calibri"/>
              </a:rPr>
              <a:t>, l’Armée, des GDO du CAC 40 membres de Pacte PME….)</a:t>
            </a:r>
          </a:p>
          <a:p>
            <a:endParaRPr lang="fr-FR" b="1" dirty="0">
              <a:latin typeface="Century Gothic" panose="020B0502020202020204" pitchFamily="34" charset="0"/>
              <a:cs typeface="Calibri"/>
            </a:endParaRPr>
          </a:p>
        </p:txBody>
      </p:sp>
      <p:sp>
        <p:nvSpPr>
          <p:cNvPr id="20" name="Rectangle 19">
            <a:extLst/>
          </p:cNvPr>
          <p:cNvSpPr/>
          <p:nvPr/>
        </p:nvSpPr>
        <p:spPr>
          <a:xfrm>
            <a:off x="1207530" y="4756778"/>
            <a:ext cx="107253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Calibri"/>
              </a:rPr>
              <a:t>Du RDV et des rencontres au sein des territoires, sur des thématiques </a:t>
            </a:r>
            <a:r>
              <a:rPr lang="fr-FR" b="1" dirty="0">
                <a:latin typeface="Century Gothic" panose="020B0502020202020204" pitchFamily="34" charset="0"/>
                <a:cs typeface="Calibri"/>
              </a:rPr>
              <a:t>(achats responsables, entreprenariat féminin, filières, ..)</a:t>
            </a:r>
          </a:p>
          <a:p>
            <a:endParaRPr lang="fr-FR" b="1" dirty="0">
              <a:latin typeface="Century Gothic" panose="020B0502020202020204" pitchFamily="34" charset="0"/>
              <a:cs typeface="Calibri"/>
            </a:endParaRPr>
          </a:p>
        </p:txBody>
      </p:sp>
      <p:sp>
        <p:nvSpPr>
          <p:cNvPr id="21" name="Rectangle 20">
            <a:extLst/>
          </p:cNvPr>
          <p:cNvSpPr/>
          <p:nvPr/>
        </p:nvSpPr>
        <p:spPr>
          <a:xfrm>
            <a:off x="1207530" y="2379058"/>
            <a:ext cx="1072539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Calibri"/>
              </a:rPr>
              <a:t>De la  montée en compétences « </a:t>
            </a:r>
            <a:r>
              <a:rPr lang="fr-FR" b="1" dirty="0">
                <a:latin typeface="Century Gothic" panose="020B0502020202020204" pitchFamily="34" charset="0"/>
                <a:cs typeface="Calibri"/>
              </a:rPr>
              <a:t>je m’informe, je me forme, je performe »</a:t>
            </a:r>
          </a:p>
          <a:p>
            <a:r>
              <a:rPr lang="fr-FR" b="1" dirty="0">
                <a:latin typeface="Century Gothic" panose="020B0502020202020204" pitchFamily="34" charset="0"/>
                <a:cs typeface="Calibri"/>
              </a:rPr>
              <a:t>Dès janvier : les nouveaux modes de travail </a:t>
            </a:r>
          </a:p>
        </p:txBody>
      </p:sp>
      <p:sp>
        <p:nvSpPr>
          <p:cNvPr id="22" name="Rectangle 21">
            <a:extLst/>
          </p:cNvPr>
          <p:cNvSpPr/>
          <p:nvPr/>
        </p:nvSpPr>
        <p:spPr>
          <a:xfrm>
            <a:off x="1278432" y="4072351"/>
            <a:ext cx="92462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Calibri"/>
              </a:rPr>
              <a:t>Du business en ligne avec des convention digitales</a:t>
            </a:r>
          </a:p>
        </p:txBody>
      </p:sp>
      <p:sp>
        <p:nvSpPr>
          <p:cNvPr id="23" name="Rectangle 22">
            <a:extLst/>
          </p:cNvPr>
          <p:cNvSpPr/>
          <p:nvPr/>
        </p:nvSpPr>
        <p:spPr>
          <a:xfrm>
            <a:off x="1174177" y="1467476"/>
            <a:ext cx="92462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Calibri"/>
              </a:rPr>
              <a:t>Du networking</a:t>
            </a:r>
          </a:p>
        </p:txBody>
      </p:sp>
    </p:spTree>
    <p:extLst>
      <p:ext uri="{BB962C8B-B14F-4D97-AF65-F5344CB8AC3E}">
        <p14:creationId xmlns:p14="http://schemas.microsoft.com/office/powerpoint/2010/main" val="42384295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FF2F021B00B84B869AE8443F402B19" ma:contentTypeVersion="13" ma:contentTypeDescription="Crée un document." ma:contentTypeScope="" ma:versionID="f95d22579e28bb3af32399987020dc53">
  <xsd:schema xmlns:xsd="http://www.w3.org/2001/XMLSchema" xmlns:xs="http://www.w3.org/2001/XMLSchema" xmlns:p="http://schemas.microsoft.com/office/2006/metadata/properties" xmlns:ns3="34520b5c-6d62-404a-8a59-28045666d6ac" xmlns:ns4="4a561969-3e09-45dc-b54d-8b66d9f9155b" targetNamespace="http://schemas.microsoft.com/office/2006/metadata/properties" ma:root="true" ma:fieldsID="081e410ee03a894d405e98750dc2ba3c" ns3:_="" ns4:_="">
    <xsd:import namespace="34520b5c-6d62-404a-8a59-28045666d6ac"/>
    <xsd:import namespace="4a561969-3e09-45dc-b54d-8b66d9f9155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520b5c-6d62-404a-8a59-28045666d6a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Partage du hachage d’indicateur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561969-3e09-45dc-b54d-8b66d9f915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EBA243-CE21-435C-B97E-8C28AE0FD8AA}">
  <ds:schemaRefs>
    <ds:schemaRef ds:uri="34520b5c-6d62-404a-8a59-28045666d6ac"/>
    <ds:schemaRef ds:uri="4a561969-3e09-45dc-b54d-8b66d9f9155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62AD663-5880-4082-AE8C-7D646AAE6FFE}">
  <ds:schemaRefs>
    <ds:schemaRef ds:uri="http://schemas.microsoft.com/office/infopath/2007/PartnerControls"/>
    <ds:schemaRef ds:uri="34520b5c-6d62-404a-8a59-28045666d6ac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4a561969-3e09-45dc-b54d-8b66d9f9155b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A05AE85-16B0-4E41-845D-5817FE2698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5788</TotalTime>
  <Words>537</Words>
  <Application>Microsoft Office PowerPoint</Application>
  <PresentationFormat>Grand écran</PresentationFormat>
  <Paragraphs>103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Wingdings</vt:lpstr>
      <vt:lpstr>ヒラギノ角ゴ Pro W3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MBA 2021</dc:title>
  <dc:creator>Delphine D'Ambrosi Andréani</dc:creator>
  <cp:lastModifiedBy>Sophie DESCHAMPS</cp:lastModifiedBy>
  <cp:revision>94</cp:revision>
  <cp:lastPrinted>2020-10-07T08:07:22Z</cp:lastPrinted>
  <dcterms:modified xsi:type="dcterms:W3CDTF">2020-12-13T17:13:26Z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0x010100FDFF2F021B00B84B869AE8443F402B19</vt:lpwstr>
  </property>
</Properties>
</file>